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a:defRPr>
    </a:lvl1pPr>
    <a:lvl2pPr marL="0" marR="0" indent="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a:defRPr>
    </a:lvl2pPr>
    <a:lvl3pPr marL="0" marR="0" indent="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a:defRPr>
    </a:lvl3pPr>
    <a:lvl4pPr marL="0" marR="0" indent="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a:defRPr>
    </a:lvl4pPr>
    <a:lvl5pPr marL="0" marR="0" indent="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a:defRPr>
    </a:lvl5pPr>
    <a:lvl6pPr marL="0" marR="0" indent="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a:defRPr>
    </a:lvl6pPr>
    <a:lvl7pPr marL="0" marR="0" indent="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a:defRPr>
    </a:lvl7pPr>
    <a:lvl8pPr marL="0" marR="0" indent="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a:defRPr>
    </a:lvl8pPr>
    <a:lvl9pPr marL="0" marR="0" indent="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7D9EC5A-493B-D345-45B6-15F4796F94EA}" name="bar machluf" initials="bm" userId="520a92798839015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Ref idx="minor">
          <a:srgbClr val="FFFFFF"/>
        </a:fontRef>
        <a:srgbClr val="FFFF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rgbClr val="CAD4ED"/>
          </a:solidFill>
        </a:fill>
      </a:tcStyle>
    </a:wholeTbl>
    <a:band2H>
      <a:tcTxStyle/>
      <a:tcStyle>
        <a:tcBdr/>
        <a:fill>
          <a:solidFill>
            <a:srgbClr val="E6EBF6"/>
          </a:solidFill>
        </a:fill>
      </a:tcStyle>
    </a:band2H>
    <a:firstCol>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chemeClr val="accent1"/>
          </a:solidFill>
        </a:fill>
      </a:tcStyle>
    </a:firstCol>
    <a:lastRow>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381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chemeClr val="accent1"/>
          </a:solidFill>
        </a:fill>
      </a:tcStyle>
    </a:lastRow>
    <a:firstRow>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381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chemeClr val="accent1"/>
          </a:solidFill>
        </a:fill>
      </a:tcStyle>
    </a:firstRow>
  </a:tblStyle>
  <a:tblStyle styleId="{C7B018BB-80A7-4F77-B60F-C8B233D01FF8}" styleName="">
    <a:tblBg/>
    <a:wholeTbl>
      <a:tcTxStyle b="on" i="off">
        <a:fontRef idx="minor">
          <a:srgbClr val="FFFFFF"/>
        </a:fontRef>
        <a:srgbClr val="FFFF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rgbClr val="F2E7CB"/>
          </a:solidFill>
        </a:fill>
      </a:tcStyle>
    </a:wholeTbl>
    <a:band2H>
      <a:tcTxStyle/>
      <a:tcStyle>
        <a:tcBdr/>
        <a:fill>
          <a:solidFill>
            <a:srgbClr val="F8F4E7"/>
          </a:solidFill>
        </a:fill>
      </a:tcStyle>
    </a:band2H>
    <a:firstCol>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chemeClr val="accent3"/>
          </a:solidFill>
        </a:fill>
      </a:tcStyle>
    </a:firstCol>
    <a:lastRow>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381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chemeClr val="accent3"/>
          </a:solidFill>
        </a:fill>
      </a:tcStyle>
    </a:lastRow>
    <a:firstRow>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381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chemeClr val="accent3"/>
          </a:solidFill>
        </a:fill>
      </a:tcStyle>
    </a:firstRow>
  </a:tblStyle>
  <a:tblStyle styleId="{EEE7283C-3CF3-47DC-8721-378D4A62B228}" styleName="">
    <a:tblBg/>
    <a:wholeTbl>
      <a:tcTxStyle b="on" i="off">
        <a:fontRef idx="minor">
          <a:srgbClr val="FFFFFF"/>
        </a:fontRef>
        <a:srgbClr val="FFFF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rgbClr val="D5CDDE"/>
          </a:solidFill>
        </a:fill>
      </a:tcStyle>
    </a:wholeTbl>
    <a:band2H>
      <a:tcTxStyle/>
      <a:tcStyle>
        <a:tcBdr/>
        <a:fill>
          <a:solidFill>
            <a:srgbClr val="EBE8EF"/>
          </a:solidFill>
        </a:fill>
      </a:tcStyle>
    </a:band2H>
    <a:firstCol>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chemeClr val="accent6"/>
          </a:solidFill>
        </a:fill>
      </a:tcStyle>
    </a:firstCol>
    <a:lastRow>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381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chemeClr val="accent6"/>
          </a:solidFill>
        </a:fill>
      </a:tcStyle>
    </a:lastRow>
    <a:firstRow>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381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chemeClr val="accent6"/>
          </a:solidFill>
        </a:fill>
      </a:tcStyle>
    </a:firstRow>
  </a:tblStyle>
  <a:tblStyle styleId="{CF821DB8-F4EB-4A41-A1BA-3FCAFE7338EE}" styleName="">
    <a:tblBg/>
    <a:wholeTb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BC00FF"/>
          </a:solidFill>
        </a:fill>
      </a:tcStyle>
    </a:band2H>
    <a:firstCol>
      <a:tcTxStyle b="on" i="off">
        <a:fontRef idx="minor">
          <a:srgbClr val="BC00FF"/>
        </a:fontRef>
        <a:srgbClr val="BC00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FFFFFF"/>
        </a:fontRef>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BC00FF"/>
          </a:solidFill>
        </a:fill>
      </a:tcStyle>
    </a:lastRow>
    <a:firstRow>
      <a:tcTxStyle b="on" i="off">
        <a:fontRef idx="minor">
          <a:srgbClr val="BC00FF"/>
        </a:fontRef>
        <a:srgbClr val="BC00FF"/>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inor">
          <a:srgbClr val="FFFFFF"/>
        </a:fontRef>
        <a:srgbClr val="FFFF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rgbClr val="FFFFFF"/>
          </a:solidFill>
        </a:fill>
      </a:tcStyle>
    </a:wholeTbl>
    <a:band2H>
      <a:tcTxStyle/>
      <a:tcStyle>
        <a:tcBdr/>
        <a:fill>
          <a:solidFill>
            <a:srgbClr val="FFFFFF"/>
          </a:solidFill>
        </a:fill>
      </a:tcStyle>
    </a:band2H>
    <a:firstCol>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rgbClr val="FFFFFF"/>
          </a:solidFill>
        </a:fill>
      </a:tcStyle>
    </a:firstCol>
    <a:lastRow>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381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rgbClr val="FFFFFF"/>
          </a:solidFill>
        </a:fill>
      </a:tcStyle>
    </a:lastRow>
    <a:firstRow>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381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rgbClr val="FFFFFF"/>
          </a:solidFill>
        </a:fill>
      </a:tcStyle>
    </a:firstRow>
  </a:tblStyle>
  <a:tblStyle styleId="{2708684C-4D16-4618-839F-0558EEFCDFE6}" styleName="">
    <a:tblBg/>
    <a:wholeTbl>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rgbClr val="BC00FF">
              <a:alpha val="20000"/>
            </a:srgbClr>
          </a:solidFill>
        </a:fill>
      </a:tcStyle>
    </a:wholeTbl>
    <a:band2H>
      <a:tcTxStyle/>
      <a:tcStyle>
        <a:tcBdr/>
        <a:fill>
          <a:solidFill>
            <a:srgbClr val="FFFFFF"/>
          </a:solidFill>
        </a:fill>
      </a:tcStyle>
    </a:band2H>
    <a:firstCol>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rgbClr val="BC00FF">
              <a:alpha val="20000"/>
            </a:srgbClr>
          </a:solidFill>
        </a:fill>
      </a:tcStyle>
    </a:firstCol>
    <a:lastRow>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508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noFill/>
        </a:fill>
      </a:tcStyle>
    </a:lastRow>
    <a:firstRow>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254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357" autoAdjust="0"/>
  </p:normalViewPr>
  <p:slideViewPr>
    <p:cSldViewPr snapToGrid="0">
      <p:cViewPr varScale="1">
        <p:scale>
          <a:sx n="26" d="100"/>
          <a:sy n="26" d="100"/>
        </p:scale>
        <p:origin x="102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en-IL" dirty="0"/>
          </a:p>
        </p:txBody>
      </p:sp>
    </p:spTree>
    <p:extLst>
      <p:ext uri="{BB962C8B-B14F-4D97-AF65-F5344CB8AC3E}">
        <p14:creationId xmlns:p14="http://schemas.microsoft.com/office/powerpoint/2010/main" val="312159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en-IL" dirty="0"/>
          </a:p>
        </p:txBody>
      </p:sp>
    </p:spTree>
    <p:extLst>
      <p:ext uri="{BB962C8B-B14F-4D97-AF65-F5344CB8AC3E}">
        <p14:creationId xmlns:p14="http://schemas.microsoft.com/office/powerpoint/2010/main" val="113665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en-IL" dirty="0"/>
          </a:p>
        </p:txBody>
      </p:sp>
    </p:spTree>
    <p:extLst>
      <p:ext uri="{BB962C8B-B14F-4D97-AF65-F5344CB8AC3E}">
        <p14:creationId xmlns:p14="http://schemas.microsoft.com/office/powerpoint/2010/main" val="1234357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en-IL" dirty="0"/>
          </a:p>
        </p:txBody>
      </p:sp>
    </p:spTree>
    <p:extLst>
      <p:ext uri="{BB962C8B-B14F-4D97-AF65-F5344CB8AC3E}">
        <p14:creationId xmlns:p14="http://schemas.microsoft.com/office/powerpoint/2010/main" val="1731403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en-IL" dirty="0"/>
          </a:p>
        </p:txBody>
      </p:sp>
    </p:spTree>
    <p:extLst>
      <p:ext uri="{BB962C8B-B14F-4D97-AF65-F5344CB8AC3E}">
        <p14:creationId xmlns:p14="http://schemas.microsoft.com/office/powerpoint/2010/main" val="1035016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en-IL" dirty="0"/>
          </a:p>
        </p:txBody>
      </p:sp>
    </p:spTree>
    <p:extLst>
      <p:ext uri="{BB962C8B-B14F-4D97-AF65-F5344CB8AC3E}">
        <p14:creationId xmlns:p14="http://schemas.microsoft.com/office/powerpoint/2010/main" val="1439979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en-IL" dirty="0"/>
          </a:p>
        </p:txBody>
      </p:sp>
    </p:spTree>
    <p:extLst>
      <p:ext uri="{BB962C8B-B14F-4D97-AF65-F5344CB8AC3E}">
        <p14:creationId xmlns:p14="http://schemas.microsoft.com/office/powerpoint/2010/main" val="3137487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en-IL" dirty="0"/>
          </a:p>
        </p:txBody>
      </p:sp>
    </p:spTree>
    <p:extLst>
      <p:ext uri="{BB962C8B-B14F-4D97-AF65-F5344CB8AC3E}">
        <p14:creationId xmlns:p14="http://schemas.microsoft.com/office/powerpoint/2010/main" val="4260929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en-IL" dirty="0"/>
          </a:p>
        </p:txBody>
      </p:sp>
    </p:spTree>
    <p:extLst>
      <p:ext uri="{BB962C8B-B14F-4D97-AF65-F5344CB8AC3E}">
        <p14:creationId xmlns:p14="http://schemas.microsoft.com/office/powerpoint/2010/main" val="2453441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en-IL" dirty="0"/>
          </a:p>
        </p:txBody>
      </p:sp>
    </p:spTree>
    <p:extLst>
      <p:ext uri="{BB962C8B-B14F-4D97-AF65-F5344CB8AC3E}">
        <p14:creationId xmlns:p14="http://schemas.microsoft.com/office/powerpoint/2010/main" val="2217276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en-IL" dirty="0"/>
          </a:p>
        </p:txBody>
      </p:sp>
    </p:spTree>
    <p:extLst>
      <p:ext uri="{BB962C8B-B14F-4D97-AF65-F5344CB8AC3E}">
        <p14:creationId xmlns:p14="http://schemas.microsoft.com/office/powerpoint/2010/main" val="4129046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en-IL" dirty="0"/>
          </a:p>
        </p:txBody>
      </p:sp>
    </p:spTree>
    <p:extLst>
      <p:ext uri="{BB962C8B-B14F-4D97-AF65-F5344CB8AC3E}">
        <p14:creationId xmlns:p14="http://schemas.microsoft.com/office/powerpoint/2010/main" val="2270178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11" name="Текст заголовка"/>
          <p:cNvSpPr txBox="1">
            <a:spLocks noGrp="1"/>
          </p:cNvSpPr>
          <p:nvPr>
            <p:ph type="title"/>
          </p:nvPr>
        </p:nvSpPr>
        <p:spPr>
          <a:xfrm>
            <a:off x="1473200" y="1790700"/>
            <a:ext cx="21437600" cy="4927600"/>
          </a:xfrm>
          <a:prstGeom prst="rect">
            <a:avLst/>
          </a:prstGeom>
        </p:spPr>
        <p:txBody>
          <a:bodyPr anchor="b"/>
          <a:lstStyle/>
          <a:p>
            <a:r>
              <a:t>Текст заголовка</a:t>
            </a:r>
          </a:p>
        </p:txBody>
      </p:sp>
      <p:sp>
        <p:nvSpPr>
          <p:cNvPr id="12" name="Уровень текста 1…"/>
          <p:cNvSpPr txBox="1">
            <a:spLocks noGrp="1"/>
          </p:cNvSpPr>
          <p:nvPr>
            <p:ph type="body" sz="quarter" idx="1"/>
          </p:nvPr>
        </p:nvSpPr>
        <p:spPr>
          <a:xfrm>
            <a:off x="1473200" y="6845300"/>
            <a:ext cx="21437600" cy="22098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3" name="Номер слайда"/>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spTree>
      <p:nvGrpSpPr>
        <p:cNvPr id="1" name=""/>
        <p:cNvGrpSpPr/>
        <p:nvPr/>
      </p:nvGrpSpPr>
      <p:grpSpPr>
        <a:xfrm>
          <a:off x="0" y="0"/>
          <a:ext cx="0" cy="0"/>
          <a:chOff x="0" y="0"/>
          <a:chExt cx="0" cy="0"/>
        </a:xfrm>
      </p:grpSpPr>
      <p:sp>
        <p:nvSpPr>
          <p:cNvPr id="93" name="Уровень текста 1…"/>
          <p:cNvSpPr txBox="1">
            <a:spLocks noGrp="1"/>
          </p:cNvSpPr>
          <p:nvPr>
            <p:ph type="body" sz="quarter" idx="1"/>
          </p:nvPr>
        </p:nvSpPr>
        <p:spPr>
          <a:xfrm>
            <a:off x="2387600" y="8966200"/>
            <a:ext cx="19621500" cy="585521"/>
          </a:xfrm>
          <a:prstGeom prst="rect">
            <a:avLst/>
          </a:prstGeom>
        </p:spPr>
        <p:txBody>
          <a:bodyPr anchor="t"/>
          <a:lstStyle>
            <a:lvl1pPr marL="0" indent="0" algn="ctr">
              <a:spcBef>
                <a:spcPts val="0"/>
              </a:spcBef>
              <a:buSzTx/>
              <a:buNone/>
              <a:defRPr sz="3200" i="1">
                <a:solidFill>
                  <a:srgbClr val="73BFFF"/>
                </a:solidFill>
                <a:effectLst>
                  <a:outerShdw blurRad="38100" dist="36285" dir="2700000" rotWithShape="0">
                    <a:srgbClr val="000000">
                      <a:alpha val="48000"/>
                    </a:srgbClr>
                  </a:outerShdw>
                </a:effectLst>
                <a:latin typeface="+mj-lt"/>
                <a:ea typeface="+mj-ea"/>
                <a:cs typeface="+mj-cs"/>
                <a:sym typeface="Helvetica Neue"/>
              </a:defRPr>
            </a:lvl1pPr>
            <a:lvl2pPr marL="1041400" indent="-406400" algn="ctr">
              <a:spcBef>
                <a:spcPts val="0"/>
              </a:spcBef>
              <a:buBlip>
                <a:blip r:embed="rId2"/>
              </a:buBlip>
              <a:defRPr sz="3200" i="1">
                <a:solidFill>
                  <a:srgbClr val="73BFFF"/>
                </a:solidFill>
                <a:effectLst>
                  <a:outerShdw blurRad="38100" dist="36285" dir="2700000" rotWithShape="0">
                    <a:srgbClr val="000000">
                      <a:alpha val="48000"/>
                    </a:srgbClr>
                  </a:outerShdw>
                </a:effectLst>
                <a:latin typeface="+mj-lt"/>
                <a:ea typeface="+mj-ea"/>
                <a:cs typeface="+mj-cs"/>
                <a:sym typeface="Helvetica Neue"/>
              </a:defRPr>
            </a:lvl2pPr>
            <a:lvl3pPr marL="1676400" indent="-406400" algn="ctr">
              <a:spcBef>
                <a:spcPts val="0"/>
              </a:spcBef>
              <a:buBlip>
                <a:blip r:embed="rId2"/>
              </a:buBlip>
              <a:defRPr sz="3200" i="1">
                <a:solidFill>
                  <a:srgbClr val="73BFFF"/>
                </a:solidFill>
                <a:effectLst>
                  <a:outerShdw blurRad="38100" dist="36285" dir="2700000" rotWithShape="0">
                    <a:srgbClr val="000000">
                      <a:alpha val="48000"/>
                    </a:srgbClr>
                  </a:outerShdw>
                </a:effectLst>
                <a:latin typeface="+mj-lt"/>
                <a:ea typeface="+mj-ea"/>
                <a:cs typeface="+mj-cs"/>
                <a:sym typeface="Helvetica Neue"/>
              </a:defRPr>
            </a:lvl3pPr>
            <a:lvl4pPr marL="2311400" indent="-406400" algn="ctr">
              <a:spcBef>
                <a:spcPts val="0"/>
              </a:spcBef>
              <a:buBlip>
                <a:blip r:embed="rId2"/>
              </a:buBlip>
              <a:defRPr sz="3200" i="1">
                <a:solidFill>
                  <a:srgbClr val="73BFFF"/>
                </a:solidFill>
                <a:effectLst>
                  <a:outerShdw blurRad="38100" dist="36285" dir="2700000" rotWithShape="0">
                    <a:srgbClr val="000000">
                      <a:alpha val="48000"/>
                    </a:srgbClr>
                  </a:outerShdw>
                </a:effectLst>
                <a:latin typeface="+mj-lt"/>
                <a:ea typeface="+mj-ea"/>
                <a:cs typeface="+mj-cs"/>
                <a:sym typeface="Helvetica Neue"/>
              </a:defRPr>
            </a:lvl4pPr>
            <a:lvl5pPr marL="2946400" indent="-406400" algn="ctr">
              <a:spcBef>
                <a:spcPts val="0"/>
              </a:spcBef>
              <a:buBlip>
                <a:blip r:embed="rId2"/>
              </a:buBlip>
              <a:defRPr sz="3200" i="1">
                <a:solidFill>
                  <a:srgbClr val="73BFFF"/>
                </a:solidFill>
                <a:effectLst>
                  <a:outerShdw blurRad="38100" dist="36285" dir="2700000" rotWithShape="0">
                    <a:srgbClr val="000000">
                      <a:alpha val="48000"/>
                    </a:srgbClr>
                  </a:outerShdw>
                </a:effectLst>
                <a:latin typeface="+mj-lt"/>
                <a:ea typeface="+mj-ea"/>
                <a:cs typeface="+mj-cs"/>
                <a:sym typeface="Helvetica Neue"/>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94" name="«Место ввода цитаты»."/>
          <p:cNvSpPr txBox="1">
            <a:spLocks noGrp="1"/>
          </p:cNvSpPr>
          <p:nvPr>
            <p:ph type="body" sz="quarter" idx="21"/>
          </p:nvPr>
        </p:nvSpPr>
        <p:spPr>
          <a:xfrm>
            <a:off x="2387600" y="6059289"/>
            <a:ext cx="19621500" cy="850903"/>
          </a:xfrm>
          <a:prstGeom prst="rect">
            <a:avLst/>
          </a:prstGeom>
        </p:spPr>
        <p:txBody>
          <a:bodyPr/>
          <a:lstStyle/>
          <a:p>
            <a:pPr>
              <a:buBlip>
                <a:blip r:embed="rId2"/>
              </a:buBlip>
            </a:pPr>
            <a:endParaRPr/>
          </a:p>
        </p:txBody>
      </p:sp>
      <p:sp>
        <p:nvSpPr>
          <p:cNvPr id="95" name="Номер слайда"/>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spTree>
      <p:nvGrpSpPr>
        <p:cNvPr id="1" name=""/>
        <p:cNvGrpSpPr/>
        <p:nvPr/>
      </p:nvGrpSpPr>
      <p:grpSpPr>
        <a:xfrm>
          <a:off x="0" y="0"/>
          <a:ext cx="0" cy="0"/>
          <a:chOff x="0" y="0"/>
          <a:chExt cx="0" cy="0"/>
        </a:xfrm>
      </p:grpSpPr>
      <p:sp>
        <p:nvSpPr>
          <p:cNvPr id="102" name="Крупный план велосипедной цепи на зубчатом колесе"/>
          <p:cNvSpPr>
            <a:spLocks noGrp="1"/>
          </p:cNvSpPr>
          <p:nvPr>
            <p:ph type="pic" idx="21"/>
          </p:nvPr>
        </p:nvSpPr>
        <p:spPr>
          <a:xfrm>
            <a:off x="-12700" y="-3924300"/>
            <a:ext cx="24384000" cy="18279533"/>
          </a:xfrm>
          <a:prstGeom prst="rect">
            <a:avLst/>
          </a:prstGeom>
        </p:spPr>
        <p:txBody>
          <a:bodyPr lIns="91439" tIns="45719" rIns="91439" bIns="45719" anchor="t">
            <a:noAutofit/>
          </a:bodyPr>
          <a:lstStyle/>
          <a:p>
            <a:endParaRPr/>
          </a:p>
        </p:txBody>
      </p:sp>
      <p:sp>
        <p:nvSpPr>
          <p:cNvPr id="103" name="Номер слайда"/>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110" name="Номер слайда"/>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spTree>
      <p:nvGrpSpPr>
        <p:cNvPr id="1" name=""/>
        <p:cNvGrpSpPr/>
        <p:nvPr/>
      </p:nvGrpSpPr>
      <p:grpSpPr>
        <a:xfrm>
          <a:off x="0" y="0"/>
          <a:ext cx="0" cy="0"/>
          <a:chOff x="0" y="0"/>
          <a:chExt cx="0" cy="0"/>
        </a:xfrm>
      </p:grpSpPr>
      <p:sp>
        <p:nvSpPr>
          <p:cNvPr id="20" name="Частичный вид на металлические зубчатые колёса"/>
          <p:cNvSpPr>
            <a:spLocks noGrp="1"/>
          </p:cNvSpPr>
          <p:nvPr>
            <p:ph type="pic" idx="21"/>
          </p:nvPr>
        </p:nvSpPr>
        <p:spPr>
          <a:xfrm>
            <a:off x="1473200" y="-2692400"/>
            <a:ext cx="21437602" cy="16070759"/>
          </a:xfrm>
          <a:prstGeom prst="rect">
            <a:avLst/>
          </a:prstGeom>
        </p:spPr>
        <p:txBody>
          <a:bodyPr lIns="91439" tIns="45719" rIns="91439" bIns="45719" anchor="t">
            <a:noAutofit/>
          </a:bodyPr>
          <a:lstStyle/>
          <a:p>
            <a:endParaRPr/>
          </a:p>
        </p:txBody>
      </p:sp>
      <p:sp>
        <p:nvSpPr>
          <p:cNvPr id="21" name="Текст заголовка"/>
          <p:cNvSpPr txBox="1">
            <a:spLocks noGrp="1"/>
          </p:cNvSpPr>
          <p:nvPr>
            <p:ph type="title"/>
          </p:nvPr>
        </p:nvSpPr>
        <p:spPr>
          <a:xfrm>
            <a:off x="1473200" y="9575800"/>
            <a:ext cx="21437600" cy="1714500"/>
          </a:xfrm>
          <a:prstGeom prst="rect">
            <a:avLst/>
          </a:prstGeom>
        </p:spPr>
        <p:txBody>
          <a:bodyPr anchor="b"/>
          <a:lstStyle/>
          <a:p>
            <a:r>
              <a:t>Текст заголовка</a:t>
            </a:r>
          </a:p>
        </p:txBody>
      </p:sp>
      <p:sp>
        <p:nvSpPr>
          <p:cNvPr id="22" name="Уровень текста 1…"/>
          <p:cNvSpPr txBox="1">
            <a:spLocks noGrp="1"/>
          </p:cNvSpPr>
          <p:nvPr>
            <p:ph type="body" sz="quarter" idx="1"/>
          </p:nvPr>
        </p:nvSpPr>
        <p:spPr>
          <a:xfrm>
            <a:off x="1473200" y="11290300"/>
            <a:ext cx="21437600" cy="21971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3" name="Номер слайда"/>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spTree>
      <p:nvGrpSpPr>
        <p:cNvPr id="1" name=""/>
        <p:cNvGrpSpPr/>
        <p:nvPr/>
      </p:nvGrpSpPr>
      <p:grpSpPr>
        <a:xfrm>
          <a:off x="0" y="0"/>
          <a:ext cx="0" cy="0"/>
          <a:chOff x="0" y="0"/>
          <a:chExt cx="0" cy="0"/>
        </a:xfrm>
      </p:grpSpPr>
      <p:sp>
        <p:nvSpPr>
          <p:cNvPr id="30" name="Текст заголовка"/>
          <p:cNvSpPr txBox="1">
            <a:spLocks noGrp="1"/>
          </p:cNvSpPr>
          <p:nvPr>
            <p:ph type="title"/>
          </p:nvPr>
        </p:nvSpPr>
        <p:spPr>
          <a:xfrm>
            <a:off x="1473200" y="5143500"/>
            <a:ext cx="21437600" cy="3429000"/>
          </a:xfrm>
          <a:prstGeom prst="rect">
            <a:avLst/>
          </a:prstGeom>
        </p:spPr>
        <p:txBody>
          <a:bodyPr/>
          <a:lstStyle/>
          <a:p>
            <a:r>
              <a:t>Текст заголовка</a:t>
            </a:r>
          </a:p>
        </p:txBody>
      </p:sp>
      <p:sp>
        <p:nvSpPr>
          <p:cNvPr id="31" name="Номер слайда"/>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spTree>
      <p:nvGrpSpPr>
        <p:cNvPr id="1" name=""/>
        <p:cNvGrpSpPr/>
        <p:nvPr/>
      </p:nvGrpSpPr>
      <p:grpSpPr>
        <a:xfrm>
          <a:off x="0" y="0"/>
          <a:ext cx="0" cy="0"/>
          <a:chOff x="0" y="0"/>
          <a:chExt cx="0" cy="0"/>
        </a:xfrm>
      </p:grpSpPr>
      <p:sp>
        <p:nvSpPr>
          <p:cNvPr id="38" name="Зубчатые колёса велосипеда крупным планом"/>
          <p:cNvSpPr>
            <a:spLocks noGrp="1"/>
          </p:cNvSpPr>
          <p:nvPr>
            <p:ph type="pic" idx="21"/>
          </p:nvPr>
        </p:nvSpPr>
        <p:spPr>
          <a:xfrm>
            <a:off x="12925238" y="918941"/>
            <a:ext cx="11599697" cy="15473898"/>
          </a:xfrm>
          <a:prstGeom prst="rect">
            <a:avLst/>
          </a:prstGeom>
        </p:spPr>
        <p:txBody>
          <a:bodyPr lIns="91439" tIns="45719" rIns="91439" bIns="45719" anchor="t">
            <a:noAutofit/>
          </a:bodyPr>
          <a:lstStyle/>
          <a:p>
            <a:endParaRPr/>
          </a:p>
        </p:txBody>
      </p:sp>
      <p:sp>
        <p:nvSpPr>
          <p:cNvPr id="39" name="Текст заголовка"/>
          <p:cNvSpPr txBox="1">
            <a:spLocks noGrp="1"/>
          </p:cNvSpPr>
          <p:nvPr>
            <p:ph type="title"/>
          </p:nvPr>
        </p:nvSpPr>
        <p:spPr>
          <a:xfrm>
            <a:off x="1473200" y="1803400"/>
            <a:ext cx="9639300" cy="4927600"/>
          </a:xfrm>
          <a:prstGeom prst="rect">
            <a:avLst/>
          </a:prstGeom>
        </p:spPr>
        <p:txBody>
          <a:bodyPr anchor="b"/>
          <a:lstStyle/>
          <a:p>
            <a:r>
              <a:t>Текст заголовка</a:t>
            </a:r>
          </a:p>
        </p:txBody>
      </p:sp>
      <p:sp>
        <p:nvSpPr>
          <p:cNvPr id="40" name="Уровень текста 1…"/>
          <p:cNvSpPr txBox="1">
            <a:spLocks noGrp="1"/>
          </p:cNvSpPr>
          <p:nvPr>
            <p:ph type="body" sz="quarter" idx="1"/>
          </p:nvPr>
        </p:nvSpPr>
        <p:spPr>
          <a:xfrm>
            <a:off x="1473200" y="6718300"/>
            <a:ext cx="9639300" cy="50927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1" name="Номер слайда"/>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сверху">
    <p:spTree>
      <p:nvGrpSpPr>
        <p:cNvPr id="1" name=""/>
        <p:cNvGrpSpPr/>
        <p:nvPr/>
      </p:nvGrpSpPr>
      <p:grpSpPr>
        <a:xfrm>
          <a:off x="0" y="0"/>
          <a:ext cx="0" cy="0"/>
          <a:chOff x="0" y="0"/>
          <a:chExt cx="0" cy="0"/>
        </a:xfrm>
      </p:grpSpPr>
      <p:sp>
        <p:nvSpPr>
          <p:cNvPr id="48" name="Текст заголовка"/>
          <p:cNvSpPr txBox="1">
            <a:spLocks noGrp="1"/>
          </p:cNvSpPr>
          <p:nvPr>
            <p:ph type="title"/>
          </p:nvPr>
        </p:nvSpPr>
        <p:spPr>
          <a:xfrm>
            <a:off x="1473200" y="355600"/>
            <a:ext cx="21437600" cy="3429000"/>
          </a:xfrm>
          <a:prstGeom prst="rect">
            <a:avLst/>
          </a:prstGeom>
        </p:spPr>
        <p:txBody>
          <a:bodyPr/>
          <a:lstStyle/>
          <a:p>
            <a:r>
              <a:t>Текст заголовка</a:t>
            </a:r>
          </a:p>
        </p:txBody>
      </p:sp>
      <p:sp>
        <p:nvSpPr>
          <p:cNvPr id="49" name="Номер слайда"/>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spTree>
      <p:nvGrpSpPr>
        <p:cNvPr id="1" name=""/>
        <p:cNvGrpSpPr/>
        <p:nvPr/>
      </p:nvGrpSpPr>
      <p:grpSpPr>
        <a:xfrm>
          <a:off x="0" y="0"/>
          <a:ext cx="0" cy="0"/>
          <a:chOff x="0" y="0"/>
          <a:chExt cx="0" cy="0"/>
        </a:xfrm>
      </p:grpSpPr>
      <p:sp>
        <p:nvSpPr>
          <p:cNvPr id="56" name="Текст заголовка"/>
          <p:cNvSpPr txBox="1">
            <a:spLocks noGrp="1"/>
          </p:cNvSpPr>
          <p:nvPr>
            <p:ph type="title"/>
          </p:nvPr>
        </p:nvSpPr>
        <p:spPr>
          <a:xfrm>
            <a:off x="1473200" y="355600"/>
            <a:ext cx="21437600" cy="3429000"/>
          </a:xfrm>
          <a:prstGeom prst="rect">
            <a:avLst/>
          </a:prstGeom>
        </p:spPr>
        <p:txBody>
          <a:bodyPr/>
          <a:lstStyle/>
          <a:p>
            <a:r>
              <a:t>Текст заголовка</a:t>
            </a:r>
          </a:p>
        </p:txBody>
      </p:sp>
      <p:sp>
        <p:nvSpPr>
          <p:cNvPr id="57" name="Уровень текста 1…"/>
          <p:cNvSpPr txBox="1">
            <a:spLocks noGrp="1"/>
          </p:cNvSpPr>
          <p:nvPr>
            <p:ph type="body" idx="1"/>
          </p:nvPr>
        </p:nvSpPr>
        <p:spPr>
          <a:xfrm>
            <a:off x="1473200" y="3898900"/>
            <a:ext cx="2143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8" name="Номер слайда"/>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spTree>
      <p:nvGrpSpPr>
        <p:cNvPr id="1" name=""/>
        <p:cNvGrpSpPr/>
        <p:nvPr/>
      </p:nvGrpSpPr>
      <p:grpSpPr>
        <a:xfrm>
          <a:off x="0" y="0"/>
          <a:ext cx="0" cy="0"/>
          <a:chOff x="0" y="0"/>
          <a:chExt cx="0" cy="0"/>
        </a:xfrm>
      </p:grpSpPr>
      <p:sp>
        <p:nvSpPr>
          <p:cNvPr id="65" name="Зубчатые колёса велосипеда крупным планом"/>
          <p:cNvSpPr>
            <a:spLocks noGrp="1"/>
          </p:cNvSpPr>
          <p:nvPr>
            <p:ph type="pic" sz="half" idx="21"/>
          </p:nvPr>
        </p:nvSpPr>
        <p:spPr>
          <a:xfrm>
            <a:off x="13169900" y="2376297"/>
            <a:ext cx="9522181" cy="12702591"/>
          </a:xfrm>
          <a:prstGeom prst="rect">
            <a:avLst/>
          </a:prstGeom>
        </p:spPr>
        <p:txBody>
          <a:bodyPr lIns="91439" tIns="45719" rIns="91439" bIns="45719" anchor="t">
            <a:noAutofit/>
          </a:bodyPr>
          <a:lstStyle/>
          <a:p>
            <a:endParaRPr/>
          </a:p>
        </p:txBody>
      </p:sp>
      <p:sp>
        <p:nvSpPr>
          <p:cNvPr id="66" name="Текст заголовка"/>
          <p:cNvSpPr txBox="1">
            <a:spLocks noGrp="1"/>
          </p:cNvSpPr>
          <p:nvPr>
            <p:ph type="title"/>
          </p:nvPr>
        </p:nvSpPr>
        <p:spPr>
          <a:xfrm>
            <a:off x="1473200" y="355600"/>
            <a:ext cx="21437600" cy="3429000"/>
          </a:xfrm>
          <a:prstGeom prst="rect">
            <a:avLst/>
          </a:prstGeom>
        </p:spPr>
        <p:txBody>
          <a:bodyPr/>
          <a:lstStyle/>
          <a:p>
            <a:r>
              <a:t>Текст заголовка</a:t>
            </a:r>
          </a:p>
        </p:txBody>
      </p:sp>
      <p:sp>
        <p:nvSpPr>
          <p:cNvPr id="67" name="Уровень текста 1…"/>
          <p:cNvSpPr txBox="1">
            <a:spLocks noGrp="1"/>
          </p:cNvSpPr>
          <p:nvPr>
            <p:ph type="body" sz="half"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8" name="Номер слайда"/>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spTree>
      <p:nvGrpSpPr>
        <p:cNvPr id="1" name=""/>
        <p:cNvGrpSpPr/>
        <p:nvPr/>
      </p:nvGrpSpPr>
      <p:grpSpPr>
        <a:xfrm>
          <a:off x="0" y="0"/>
          <a:ext cx="0" cy="0"/>
          <a:chOff x="0" y="0"/>
          <a:chExt cx="0" cy="0"/>
        </a:xfrm>
      </p:grpSpPr>
      <p:sp>
        <p:nvSpPr>
          <p:cNvPr id="75" name="Уровень текста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6" name="Номер слайда"/>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3 шт.)">
    <p:spTree>
      <p:nvGrpSpPr>
        <p:cNvPr id="1" name=""/>
        <p:cNvGrpSpPr/>
        <p:nvPr/>
      </p:nvGrpSpPr>
      <p:grpSpPr>
        <a:xfrm>
          <a:off x="0" y="0"/>
          <a:ext cx="0" cy="0"/>
          <a:chOff x="0" y="0"/>
          <a:chExt cx="0" cy="0"/>
        </a:xfrm>
      </p:grpSpPr>
      <p:sp>
        <p:nvSpPr>
          <p:cNvPr id="83" name="Нижняя часть велосипедного колеса крупным планом"/>
          <p:cNvSpPr>
            <a:spLocks noGrp="1"/>
          </p:cNvSpPr>
          <p:nvPr>
            <p:ph type="pic" sz="quarter" idx="21"/>
          </p:nvPr>
        </p:nvSpPr>
        <p:spPr>
          <a:xfrm>
            <a:off x="15225182" y="6694485"/>
            <a:ext cx="8551335" cy="6413503"/>
          </a:xfrm>
          <a:prstGeom prst="rect">
            <a:avLst/>
          </a:prstGeom>
        </p:spPr>
        <p:txBody>
          <a:bodyPr lIns="91439" tIns="45719" rIns="91439" bIns="45719" anchor="t">
            <a:noAutofit/>
          </a:bodyPr>
          <a:lstStyle/>
          <a:p>
            <a:endParaRPr/>
          </a:p>
        </p:txBody>
      </p:sp>
      <p:sp>
        <p:nvSpPr>
          <p:cNvPr id="84" name="Крупный план велосипедной цепи на зубчатом колесе"/>
          <p:cNvSpPr>
            <a:spLocks noGrp="1"/>
          </p:cNvSpPr>
          <p:nvPr>
            <p:ph type="pic" sz="quarter" idx="22"/>
          </p:nvPr>
        </p:nvSpPr>
        <p:spPr>
          <a:xfrm>
            <a:off x="15773400" y="914400"/>
            <a:ext cx="7476850" cy="5605041"/>
          </a:xfrm>
          <a:prstGeom prst="rect">
            <a:avLst/>
          </a:prstGeom>
        </p:spPr>
        <p:txBody>
          <a:bodyPr lIns="91439" tIns="45719" rIns="91439" bIns="45719" anchor="t">
            <a:noAutofit/>
          </a:bodyPr>
          <a:lstStyle/>
          <a:p>
            <a:endParaRPr/>
          </a:p>
        </p:txBody>
      </p:sp>
      <p:sp>
        <p:nvSpPr>
          <p:cNvPr id="85" name="Зубчатые колёса велосипеда крупным планом"/>
          <p:cNvSpPr>
            <a:spLocks noGrp="1"/>
          </p:cNvSpPr>
          <p:nvPr>
            <p:ph type="pic" idx="23"/>
          </p:nvPr>
        </p:nvSpPr>
        <p:spPr>
          <a:xfrm>
            <a:off x="1077597" y="355600"/>
            <a:ext cx="14423168" cy="19240500"/>
          </a:xfrm>
          <a:prstGeom prst="rect">
            <a:avLst/>
          </a:prstGeom>
        </p:spPr>
        <p:txBody>
          <a:bodyPr lIns="91439" tIns="45719" rIns="91439" bIns="45719" anchor="t">
            <a:noAutofit/>
          </a:bodyPr>
          <a:lstStyle/>
          <a:p>
            <a:endParaRPr/>
          </a:p>
        </p:txBody>
      </p:sp>
      <p:sp>
        <p:nvSpPr>
          <p:cNvPr id="86" name="Номер слайда"/>
          <p:cNvSpPr txBox="1">
            <a:spLocks noGrp="1"/>
          </p:cNvSpPr>
          <p:nvPr>
            <p:ph type="sldNum" sz="quarter" idx="2"/>
          </p:nvPr>
        </p:nvSpPr>
        <p:spPr>
          <a:xfrm>
            <a:off x="23724224" y="13122415"/>
            <a:ext cx="368504" cy="387070"/>
          </a:xfrm>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Уровень текста 1…"/>
          <p:cNvSpPr txBox="1">
            <a:spLocks noGrp="1"/>
          </p:cNvSpPr>
          <p:nvPr>
            <p:ph type="body" idx="1"/>
          </p:nvPr>
        </p:nvSpPr>
        <p:spPr>
          <a:xfrm>
            <a:off x="1473200" y="1930400"/>
            <a:ext cx="21437600" cy="985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 name="Текст заголовка"/>
          <p:cNvSpPr txBox="1">
            <a:spLocks noGrp="1"/>
          </p:cNvSpPr>
          <p:nvPr>
            <p:ph type="title"/>
          </p:nvPr>
        </p:nvSpPr>
        <p:spPr>
          <a:xfrm>
            <a:off x="3653366" y="2743200"/>
            <a:ext cx="19507201" cy="930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Текст заголовка</a:t>
            </a:r>
          </a:p>
        </p:txBody>
      </p:sp>
      <p:sp>
        <p:nvSpPr>
          <p:cNvPr id="4" name="Номер слайда"/>
          <p:cNvSpPr txBox="1">
            <a:spLocks noGrp="1"/>
          </p:cNvSpPr>
          <p:nvPr>
            <p:ph type="sldNum" sz="quarter" idx="2"/>
          </p:nvPr>
        </p:nvSpPr>
        <p:spPr>
          <a:xfrm>
            <a:off x="23721937" y="13122415"/>
            <a:ext cx="368505" cy="387070"/>
          </a:xfrm>
          <a:prstGeom prst="rect">
            <a:avLst/>
          </a:prstGeom>
          <a:ln w="12700">
            <a:miter lim="400000"/>
          </a:ln>
        </p:spPr>
        <p:txBody>
          <a:bodyPr wrap="none" lIns="50800" tIns="50800" rIns="50800" bIns="50800" anchor="ctr">
            <a:spAutoFit/>
          </a:bodyPr>
          <a:lstStyle>
            <a:lvl1pPr algn="r">
              <a:defRPr sz="1800" b="1">
                <a:solidFill>
                  <a:srgbClr val="FFFFFF">
                    <a:alpha val="70000"/>
                  </a:srgbClr>
                </a:solidFill>
                <a:latin typeface="+mj-lt"/>
                <a:ea typeface="+mj-ea"/>
                <a:cs typeface="+mj-cs"/>
                <a:sym typeface="Helvetica Neue"/>
              </a:defRPr>
            </a:lvl1pPr>
          </a:lstStyle>
          <a:p>
            <a:pPr>
              <a:defRPr>
                <a:effectLst/>
              </a:defRPr>
            </a:pPr>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825500" rtl="0" latinLnBrk="0">
        <a:lnSpc>
          <a:spcPct val="100000"/>
        </a:lnSpc>
        <a:spcBef>
          <a:spcPts val="0"/>
        </a:spcBef>
        <a:spcAft>
          <a:spcPts val="0"/>
        </a:spcAft>
        <a:buClrTx/>
        <a:buSzTx/>
        <a:buFontTx/>
        <a:buNone/>
        <a:tabLst/>
        <a:defRPr sz="10000" b="0" i="0" u="none" strike="noStrike" cap="none" spc="0" baseline="0">
          <a:solidFill>
            <a:srgbClr val="FFFFFF"/>
          </a:solidFill>
          <a:effectLst>
            <a:outerShdw blurRad="50800" dist="38100" dir="5400000" rotWithShape="0">
              <a:srgbClr val="000000"/>
            </a:outerShdw>
          </a:effectLst>
          <a:uFillTx/>
          <a:latin typeface="Helvetica Neue Light"/>
          <a:ea typeface="Helvetica Neue Light"/>
          <a:cs typeface="Helvetica Neue Light"/>
          <a:sym typeface="Helvetica Neue Light"/>
        </a:defRPr>
      </a:lvl1pPr>
      <a:lvl2pPr marL="0" marR="0" indent="0" algn="l" defTabSz="825500" rtl="0" latinLnBrk="0">
        <a:lnSpc>
          <a:spcPct val="100000"/>
        </a:lnSpc>
        <a:spcBef>
          <a:spcPts val="0"/>
        </a:spcBef>
        <a:spcAft>
          <a:spcPts val="0"/>
        </a:spcAft>
        <a:buClrTx/>
        <a:buSzTx/>
        <a:buFontTx/>
        <a:buNone/>
        <a:tabLst/>
        <a:defRPr sz="10000" b="0" i="0" u="none" strike="noStrike" cap="none" spc="0" baseline="0">
          <a:solidFill>
            <a:srgbClr val="FFFFFF"/>
          </a:solidFill>
          <a:effectLst>
            <a:outerShdw blurRad="50800" dist="38100" dir="5400000" rotWithShape="0">
              <a:srgbClr val="000000"/>
            </a:outerShdw>
          </a:effectLst>
          <a:uFillTx/>
          <a:latin typeface="Helvetica Neue Light"/>
          <a:ea typeface="Helvetica Neue Light"/>
          <a:cs typeface="Helvetica Neue Light"/>
          <a:sym typeface="Helvetica Neue Light"/>
        </a:defRPr>
      </a:lvl2pPr>
      <a:lvl3pPr marL="0" marR="0" indent="0" algn="l" defTabSz="825500" rtl="0" latinLnBrk="0">
        <a:lnSpc>
          <a:spcPct val="100000"/>
        </a:lnSpc>
        <a:spcBef>
          <a:spcPts val="0"/>
        </a:spcBef>
        <a:spcAft>
          <a:spcPts val="0"/>
        </a:spcAft>
        <a:buClrTx/>
        <a:buSzTx/>
        <a:buFontTx/>
        <a:buNone/>
        <a:tabLst/>
        <a:defRPr sz="10000" b="0" i="0" u="none" strike="noStrike" cap="none" spc="0" baseline="0">
          <a:solidFill>
            <a:srgbClr val="FFFFFF"/>
          </a:solidFill>
          <a:effectLst>
            <a:outerShdw blurRad="50800" dist="38100" dir="5400000" rotWithShape="0">
              <a:srgbClr val="000000"/>
            </a:outerShdw>
          </a:effectLst>
          <a:uFillTx/>
          <a:latin typeface="Helvetica Neue Light"/>
          <a:ea typeface="Helvetica Neue Light"/>
          <a:cs typeface="Helvetica Neue Light"/>
          <a:sym typeface="Helvetica Neue Light"/>
        </a:defRPr>
      </a:lvl3pPr>
      <a:lvl4pPr marL="0" marR="0" indent="0" algn="l" defTabSz="825500" rtl="0" latinLnBrk="0">
        <a:lnSpc>
          <a:spcPct val="100000"/>
        </a:lnSpc>
        <a:spcBef>
          <a:spcPts val="0"/>
        </a:spcBef>
        <a:spcAft>
          <a:spcPts val="0"/>
        </a:spcAft>
        <a:buClrTx/>
        <a:buSzTx/>
        <a:buFontTx/>
        <a:buNone/>
        <a:tabLst/>
        <a:defRPr sz="10000" b="0" i="0" u="none" strike="noStrike" cap="none" spc="0" baseline="0">
          <a:solidFill>
            <a:srgbClr val="FFFFFF"/>
          </a:solidFill>
          <a:effectLst>
            <a:outerShdw blurRad="50800" dist="38100" dir="5400000" rotWithShape="0">
              <a:srgbClr val="000000"/>
            </a:outerShdw>
          </a:effectLst>
          <a:uFillTx/>
          <a:latin typeface="Helvetica Neue Light"/>
          <a:ea typeface="Helvetica Neue Light"/>
          <a:cs typeface="Helvetica Neue Light"/>
          <a:sym typeface="Helvetica Neue Light"/>
        </a:defRPr>
      </a:lvl4pPr>
      <a:lvl5pPr marL="0" marR="0" indent="0" algn="l" defTabSz="825500" rtl="0" latinLnBrk="0">
        <a:lnSpc>
          <a:spcPct val="100000"/>
        </a:lnSpc>
        <a:spcBef>
          <a:spcPts val="0"/>
        </a:spcBef>
        <a:spcAft>
          <a:spcPts val="0"/>
        </a:spcAft>
        <a:buClrTx/>
        <a:buSzTx/>
        <a:buFontTx/>
        <a:buNone/>
        <a:tabLst/>
        <a:defRPr sz="10000" b="0" i="0" u="none" strike="noStrike" cap="none" spc="0" baseline="0">
          <a:solidFill>
            <a:srgbClr val="FFFFFF"/>
          </a:solidFill>
          <a:effectLst>
            <a:outerShdw blurRad="50800" dist="38100" dir="5400000" rotWithShape="0">
              <a:srgbClr val="000000"/>
            </a:outerShdw>
          </a:effectLst>
          <a:uFillTx/>
          <a:latin typeface="Helvetica Neue Light"/>
          <a:ea typeface="Helvetica Neue Light"/>
          <a:cs typeface="Helvetica Neue Light"/>
          <a:sym typeface="Helvetica Neue Light"/>
        </a:defRPr>
      </a:lvl5pPr>
      <a:lvl6pPr marL="0" marR="0" indent="0" algn="l" defTabSz="825500" rtl="0" latinLnBrk="0">
        <a:lnSpc>
          <a:spcPct val="100000"/>
        </a:lnSpc>
        <a:spcBef>
          <a:spcPts val="0"/>
        </a:spcBef>
        <a:spcAft>
          <a:spcPts val="0"/>
        </a:spcAft>
        <a:buClrTx/>
        <a:buSzTx/>
        <a:buFontTx/>
        <a:buNone/>
        <a:tabLst/>
        <a:defRPr sz="10000" b="0" i="0" u="none" strike="noStrike" cap="none" spc="0" baseline="0">
          <a:solidFill>
            <a:srgbClr val="FFFFFF"/>
          </a:solidFill>
          <a:effectLst>
            <a:outerShdw blurRad="50800" dist="38100" dir="5400000" rotWithShape="0">
              <a:srgbClr val="000000"/>
            </a:outerShdw>
          </a:effectLst>
          <a:uFillTx/>
          <a:latin typeface="Helvetica Neue Light"/>
          <a:ea typeface="Helvetica Neue Light"/>
          <a:cs typeface="Helvetica Neue Light"/>
          <a:sym typeface="Helvetica Neue Light"/>
        </a:defRPr>
      </a:lvl6pPr>
      <a:lvl7pPr marL="0" marR="0" indent="0" algn="l" defTabSz="825500" rtl="0" latinLnBrk="0">
        <a:lnSpc>
          <a:spcPct val="100000"/>
        </a:lnSpc>
        <a:spcBef>
          <a:spcPts val="0"/>
        </a:spcBef>
        <a:spcAft>
          <a:spcPts val="0"/>
        </a:spcAft>
        <a:buClrTx/>
        <a:buSzTx/>
        <a:buFontTx/>
        <a:buNone/>
        <a:tabLst/>
        <a:defRPr sz="10000" b="0" i="0" u="none" strike="noStrike" cap="none" spc="0" baseline="0">
          <a:solidFill>
            <a:srgbClr val="FFFFFF"/>
          </a:solidFill>
          <a:effectLst>
            <a:outerShdw blurRad="50800" dist="38100" dir="5400000" rotWithShape="0">
              <a:srgbClr val="000000"/>
            </a:outerShdw>
          </a:effectLst>
          <a:uFillTx/>
          <a:latin typeface="Helvetica Neue Light"/>
          <a:ea typeface="Helvetica Neue Light"/>
          <a:cs typeface="Helvetica Neue Light"/>
          <a:sym typeface="Helvetica Neue Light"/>
        </a:defRPr>
      </a:lvl7pPr>
      <a:lvl8pPr marL="0" marR="0" indent="0" algn="l" defTabSz="825500" rtl="0" latinLnBrk="0">
        <a:lnSpc>
          <a:spcPct val="100000"/>
        </a:lnSpc>
        <a:spcBef>
          <a:spcPts val="0"/>
        </a:spcBef>
        <a:spcAft>
          <a:spcPts val="0"/>
        </a:spcAft>
        <a:buClrTx/>
        <a:buSzTx/>
        <a:buFontTx/>
        <a:buNone/>
        <a:tabLst/>
        <a:defRPr sz="10000" b="0" i="0" u="none" strike="noStrike" cap="none" spc="0" baseline="0">
          <a:solidFill>
            <a:srgbClr val="FFFFFF"/>
          </a:solidFill>
          <a:effectLst>
            <a:outerShdw blurRad="50800" dist="38100" dir="5400000" rotWithShape="0">
              <a:srgbClr val="000000"/>
            </a:outerShdw>
          </a:effectLst>
          <a:uFillTx/>
          <a:latin typeface="Helvetica Neue Light"/>
          <a:ea typeface="Helvetica Neue Light"/>
          <a:cs typeface="Helvetica Neue Light"/>
          <a:sym typeface="Helvetica Neue Light"/>
        </a:defRPr>
      </a:lvl8pPr>
      <a:lvl9pPr marL="0" marR="0" indent="0" algn="l" defTabSz="825500" rtl="0" latinLnBrk="0">
        <a:lnSpc>
          <a:spcPct val="100000"/>
        </a:lnSpc>
        <a:spcBef>
          <a:spcPts val="0"/>
        </a:spcBef>
        <a:spcAft>
          <a:spcPts val="0"/>
        </a:spcAft>
        <a:buClrTx/>
        <a:buSzTx/>
        <a:buFontTx/>
        <a:buNone/>
        <a:tabLst/>
        <a:defRPr sz="10000" b="0" i="0" u="none" strike="noStrike" cap="none" spc="0" baseline="0">
          <a:solidFill>
            <a:srgbClr val="FFFFFF"/>
          </a:solidFill>
          <a:effectLst>
            <a:outerShdw blurRad="50800" dist="38100" dir="5400000" rotWithShape="0">
              <a:srgbClr val="000000"/>
            </a:outerShdw>
          </a:effectLst>
          <a:uFillTx/>
          <a:latin typeface="Helvetica Neue Light"/>
          <a:ea typeface="Helvetica Neue Light"/>
          <a:cs typeface="Helvetica Neue Light"/>
          <a:sym typeface="Helvetica Neue Light"/>
        </a:defRPr>
      </a:lvl9pPr>
    </p:titleStyle>
    <p:bodyStyle>
      <a:lvl1pPr marL="635000" marR="0" indent="-635000" algn="l" defTabSz="825500" rtl="0" latinLnBrk="0">
        <a:lnSpc>
          <a:spcPct val="100000"/>
        </a:lnSpc>
        <a:spcBef>
          <a:spcPts val="5100"/>
        </a:spcBef>
        <a:spcAft>
          <a:spcPts val="0"/>
        </a:spcAft>
        <a:buClrTx/>
        <a:buSzPct val="30000"/>
        <a:buFontTx/>
        <a:buBlip>
          <a:blip r:embed="rId15"/>
        </a:buBlip>
        <a:tabLst/>
        <a:defRPr sz="5000" b="0" i="0" u="none" strike="noStrike" cap="none" spc="0" baseline="0">
          <a:solidFill>
            <a:srgbClr val="FFFFFF"/>
          </a:solidFill>
          <a:effectLst>
            <a:outerShdw blurRad="50800" dist="38100" dir="5400000" rotWithShape="0">
              <a:srgbClr val="000000"/>
            </a:outerShdw>
          </a:effectLst>
          <a:uFillTx/>
          <a:latin typeface="Helvetica Neue Light"/>
          <a:ea typeface="Helvetica Neue Light"/>
          <a:cs typeface="Helvetica Neue Light"/>
          <a:sym typeface="Helvetica Neue Light"/>
        </a:defRPr>
      </a:lvl1pPr>
      <a:lvl2pPr marL="1270000" marR="0" indent="-635000" algn="l" defTabSz="825500" rtl="0" latinLnBrk="0">
        <a:lnSpc>
          <a:spcPct val="100000"/>
        </a:lnSpc>
        <a:spcBef>
          <a:spcPts val="5100"/>
        </a:spcBef>
        <a:spcAft>
          <a:spcPts val="0"/>
        </a:spcAft>
        <a:buClrTx/>
        <a:buSzPct val="30000"/>
        <a:buFontTx/>
        <a:buBlip>
          <a:blip r:embed="rId15"/>
        </a:buBlip>
        <a:tabLst/>
        <a:defRPr sz="5000" b="0" i="0" u="none" strike="noStrike" cap="none" spc="0" baseline="0">
          <a:solidFill>
            <a:srgbClr val="FFFFFF"/>
          </a:solidFill>
          <a:effectLst>
            <a:outerShdw blurRad="50800" dist="38100" dir="5400000" rotWithShape="0">
              <a:srgbClr val="000000"/>
            </a:outerShdw>
          </a:effectLst>
          <a:uFillTx/>
          <a:latin typeface="Helvetica Neue Light"/>
          <a:ea typeface="Helvetica Neue Light"/>
          <a:cs typeface="Helvetica Neue Light"/>
          <a:sym typeface="Helvetica Neue Light"/>
        </a:defRPr>
      </a:lvl2pPr>
      <a:lvl3pPr marL="1905000" marR="0" indent="-635000" algn="l" defTabSz="825500" rtl="0" latinLnBrk="0">
        <a:lnSpc>
          <a:spcPct val="100000"/>
        </a:lnSpc>
        <a:spcBef>
          <a:spcPts val="5100"/>
        </a:spcBef>
        <a:spcAft>
          <a:spcPts val="0"/>
        </a:spcAft>
        <a:buClrTx/>
        <a:buSzPct val="30000"/>
        <a:buFontTx/>
        <a:buBlip>
          <a:blip r:embed="rId15"/>
        </a:buBlip>
        <a:tabLst/>
        <a:defRPr sz="5000" b="0" i="0" u="none" strike="noStrike" cap="none" spc="0" baseline="0">
          <a:solidFill>
            <a:srgbClr val="FFFFFF"/>
          </a:solidFill>
          <a:effectLst>
            <a:outerShdw blurRad="50800" dist="38100" dir="5400000" rotWithShape="0">
              <a:srgbClr val="000000"/>
            </a:outerShdw>
          </a:effectLst>
          <a:uFillTx/>
          <a:latin typeface="Helvetica Neue Light"/>
          <a:ea typeface="Helvetica Neue Light"/>
          <a:cs typeface="Helvetica Neue Light"/>
          <a:sym typeface="Helvetica Neue Light"/>
        </a:defRPr>
      </a:lvl3pPr>
      <a:lvl4pPr marL="2540000" marR="0" indent="-635000" algn="l" defTabSz="825500" rtl="0" latinLnBrk="0">
        <a:lnSpc>
          <a:spcPct val="100000"/>
        </a:lnSpc>
        <a:spcBef>
          <a:spcPts val="5100"/>
        </a:spcBef>
        <a:spcAft>
          <a:spcPts val="0"/>
        </a:spcAft>
        <a:buClrTx/>
        <a:buSzPct val="30000"/>
        <a:buFontTx/>
        <a:buBlip>
          <a:blip r:embed="rId15"/>
        </a:buBlip>
        <a:tabLst/>
        <a:defRPr sz="5000" b="0" i="0" u="none" strike="noStrike" cap="none" spc="0" baseline="0">
          <a:solidFill>
            <a:srgbClr val="FFFFFF"/>
          </a:solidFill>
          <a:effectLst>
            <a:outerShdw blurRad="50800" dist="38100" dir="5400000" rotWithShape="0">
              <a:srgbClr val="000000"/>
            </a:outerShdw>
          </a:effectLst>
          <a:uFillTx/>
          <a:latin typeface="Helvetica Neue Light"/>
          <a:ea typeface="Helvetica Neue Light"/>
          <a:cs typeface="Helvetica Neue Light"/>
          <a:sym typeface="Helvetica Neue Light"/>
        </a:defRPr>
      </a:lvl4pPr>
      <a:lvl5pPr marL="3175000" marR="0" indent="-635000" algn="l" defTabSz="825500" rtl="0" latinLnBrk="0">
        <a:lnSpc>
          <a:spcPct val="100000"/>
        </a:lnSpc>
        <a:spcBef>
          <a:spcPts val="5100"/>
        </a:spcBef>
        <a:spcAft>
          <a:spcPts val="0"/>
        </a:spcAft>
        <a:buClrTx/>
        <a:buSzPct val="30000"/>
        <a:buFontTx/>
        <a:buBlip>
          <a:blip r:embed="rId15"/>
        </a:buBlip>
        <a:tabLst/>
        <a:defRPr sz="5000" b="0" i="0" u="none" strike="noStrike" cap="none" spc="0" baseline="0">
          <a:solidFill>
            <a:srgbClr val="FFFFFF"/>
          </a:solidFill>
          <a:effectLst>
            <a:outerShdw blurRad="50800" dist="38100" dir="5400000" rotWithShape="0">
              <a:srgbClr val="000000"/>
            </a:outerShdw>
          </a:effectLst>
          <a:uFillTx/>
          <a:latin typeface="Helvetica Neue Light"/>
          <a:ea typeface="Helvetica Neue Light"/>
          <a:cs typeface="Helvetica Neue Light"/>
          <a:sym typeface="Helvetica Neue Light"/>
        </a:defRPr>
      </a:lvl5pPr>
      <a:lvl6pPr marL="3810000" marR="0" indent="-635000" algn="l" defTabSz="825500" rtl="0" latinLnBrk="0">
        <a:lnSpc>
          <a:spcPct val="100000"/>
        </a:lnSpc>
        <a:spcBef>
          <a:spcPts val="5100"/>
        </a:spcBef>
        <a:spcAft>
          <a:spcPts val="0"/>
        </a:spcAft>
        <a:buClrTx/>
        <a:buSzPct val="30000"/>
        <a:buFontTx/>
        <a:buBlip>
          <a:blip r:embed="rId15"/>
        </a:buBlip>
        <a:tabLst/>
        <a:defRPr sz="5000" b="0" i="0" u="none" strike="noStrike" cap="none" spc="0" baseline="0">
          <a:solidFill>
            <a:srgbClr val="FFFFFF"/>
          </a:solidFill>
          <a:effectLst>
            <a:outerShdw blurRad="50800" dist="38100" dir="5400000" rotWithShape="0">
              <a:srgbClr val="000000"/>
            </a:outerShdw>
          </a:effectLst>
          <a:uFillTx/>
          <a:latin typeface="Helvetica Neue Light"/>
          <a:ea typeface="Helvetica Neue Light"/>
          <a:cs typeface="Helvetica Neue Light"/>
          <a:sym typeface="Helvetica Neue Light"/>
        </a:defRPr>
      </a:lvl6pPr>
      <a:lvl7pPr marL="4445000" marR="0" indent="-635000" algn="l" defTabSz="825500" rtl="0" latinLnBrk="0">
        <a:lnSpc>
          <a:spcPct val="100000"/>
        </a:lnSpc>
        <a:spcBef>
          <a:spcPts val="5100"/>
        </a:spcBef>
        <a:spcAft>
          <a:spcPts val="0"/>
        </a:spcAft>
        <a:buClrTx/>
        <a:buSzPct val="30000"/>
        <a:buFontTx/>
        <a:buBlip>
          <a:blip r:embed="rId15"/>
        </a:buBlip>
        <a:tabLst/>
        <a:defRPr sz="5000" b="0" i="0" u="none" strike="noStrike" cap="none" spc="0" baseline="0">
          <a:solidFill>
            <a:srgbClr val="FFFFFF"/>
          </a:solidFill>
          <a:effectLst>
            <a:outerShdw blurRad="50800" dist="38100" dir="5400000" rotWithShape="0">
              <a:srgbClr val="000000"/>
            </a:outerShdw>
          </a:effectLst>
          <a:uFillTx/>
          <a:latin typeface="Helvetica Neue Light"/>
          <a:ea typeface="Helvetica Neue Light"/>
          <a:cs typeface="Helvetica Neue Light"/>
          <a:sym typeface="Helvetica Neue Light"/>
        </a:defRPr>
      </a:lvl7pPr>
      <a:lvl8pPr marL="5080000" marR="0" indent="-635000" algn="l" defTabSz="825500" rtl="0" latinLnBrk="0">
        <a:lnSpc>
          <a:spcPct val="100000"/>
        </a:lnSpc>
        <a:spcBef>
          <a:spcPts val="5100"/>
        </a:spcBef>
        <a:spcAft>
          <a:spcPts val="0"/>
        </a:spcAft>
        <a:buClrTx/>
        <a:buSzPct val="30000"/>
        <a:buFontTx/>
        <a:buBlip>
          <a:blip r:embed="rId15"/>
        </a:buBlip>
        <a:tabLst/>
        <a:defRPr sz="5000" b="0" i="0" u="none" strike="noStrike" cap="none" spc="0" baseline="0">
          <a:solidFill>
            <a:srgbClr val="FFFFFF"/>
          </a:solidFill>
          <a:effectLst>
            <a:outerShdw blurRad="50800" dist="38100" dir="5400000" rotWithShape="0">
              <a:srgbClr val="000000"/>
            </a:outerShdw>
          </a:effectLst>
          <a:uFillTx/>
          <a:latin typeface="Helvetica Neue Light"/>
          <a:ea typeface="Helvetica Neue Light"/>
          <a:cs typeface="Helvetica Neue Light"/>
          <a:sym typeface="Helvetica Neue Light"/>
        </a:defRPr>
      </a:lvl8pPr>
      <a:lvl9pPr marL="5715000" marR="0" indent="-635000" algn="l" defTabSz="825500" rtl="0" latinLnBrk="0">
        <a:lnSpc>
          <a:spcPct val="100000"/>
        </a:lnSpc>
        <a:spcBef>
          <a:spcPts val="5100"/>
        </a:spcBef>
        <a:spcAft>
          <a:spcPts val="0"/>
        </a:spcAft>
        <a:buClrTx/>
        <a:buSzPct val="30000"/>
        <a:buFontTx/>
        <a:buBlip>
          <a:blip r:embed="rId15"/>
        </a:buBlip>
        <a:tabLst/>
        <a:defRPr sz="5000" b="0" i="0" u="none" strike="noStrike" cap="none" spc="0" baseline="0">
          <a:solidFill>
            <a:srgbClr val="FFFFFF"/>
          </a:solidFill>
          <a:effectLst>
            <a:outerShdw blurRad="50800" dist="38100" dir="5400000" rotWithShape="0">
              <a:srgbClr val="000000"/>
            </a:outerShdw>
          </a:effectLst>
          <a:uFillTx/>
          <a:latin typeface="Helvetica Neue Light"/>
          <a:ea typeface="Helvetica Neue Light"/>
          <a:cs typeface="Helvetica Neue Light"/>
          <a:sym typeface="Helvetica Neue Light"/>
        </a:defRPr>
      </a:lvl9pPr>
    </p:bodyStyle>
    <p:otherStyle>
      <a:lvl1pPr marL="0" marR="0" indent="0" algn="r" defTabSz="825500" rtl="0" latinLnBrk="0">
        <a:lnSpc>
          <a:spcPct val="100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Helvetica Neue"/>
        </a:defRPr>
      </a:lvl1pPr>
      <a:lvl2pPr marL="0" marR="0" indent="0" algn="r" defTabSz="825500" rtl="0" latinLnBrk="0">
        <a:lnSpc>
          <a:spcPct val="100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Helvetica Neue"/>
        </a:defRPr>
      </a:lvl2pPr>
      <a:lvl3pPr marL="0" marR="0" indent="0" algn="r" defTabSz="825500" rtl="0" latinLnBrk="0">
        <a:lnSpc>
          <a:spcPct val="100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Helvetica Neue"/>
        </a:defRPr>
      </a:lvl3pPr>
      <a:lvl4pPr marL="0" marR="0" indent="0" algn="r" defTabSz="825500" rtl="0" latinLnBrk="0">
        <a:lnSpc>
          <a:spcPct val="100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Helvetica Neue"/>
        </a:defRPr>
      </a:lvl4pPr>
      <a:lvl5pPr marL="0" marR="0" indent="0" algn="r" defTabSz="825500" rtl="0" latinLnBrk="0">
        <a:lnSpc>
          <a:spcPct val="100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Helvetica Neue"/>
        </a:defRPr>
      </a:lvl5pPr>
      <a:lvl6pPr marL="0" marR="0" indent="0" algn="r" defTabSz="825500" rtl="0" latinLnBrk="0">
        <a:lnSpc>
          <a:spcPct val="100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Helvetica Neue"/>
        </a:defRPr>
      </a:lvl6pPr>
      <a:lvl7pPr marL="0" marR="0" indent="0" algn="r" defTabSz="825500" rtl="0" latinLnBrk="0">
        <a:lnSpc>
          <a:spcPct val="100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Helvetica Neue"/>
        </a:defRPr>
      </a:lvl7pPr>
      <a:lvl8pPr marL="0" marR="0" indent="0" algn="r" defTabSz="825500" rtl="0" latinLnBrk="0">
        <a:lnSpc>
          <a:spcPct val="100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Helvetica Neue"/>
        </a:defRPr>
      </a:lvl8pPr>
      <a:lvl9pPr marL="0" marR="0" indent="0" algn="r" defTabSz="825500" rtl="0" latinLnBrk="0">
        <a:lnSpc>
          <a:spcPct val="100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jpeg"/><Relationship Id="rId5" Type="http://schemas.openxmlformats.org/officeDocument/2006/relationships/image" Target="../media/image9.jpeg"/><Relationship Id="rId4" Type="http://schemas.openxmlformats.org/officeDocument/2006/relationships/notesSlide" Target="../notesSlides/notesSlide10.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19.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6.jpeg"/><Relationship Id="rId5" Type="http://schemas.openxmlformats.org/officeDocument/2006/relationships/image" Target="../media/image9.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20.jpe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6.jpeg"/><Relationship Id="rId5" Type="http://schemas.openxmlformats.org/officeDocument/2006/relationships/image" Target="../media/image9.jpe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jpeg"/><Relationship Id="rId5" Type="http://schemas.openxmlformats.org/officeDocument/2006/relationships/image" Target="../media/image7.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jpeg"/><Relationship Id="rId5" Type="http://schemas.openxmlformats.org/officeDocument/2006/relationships/image" Target="../media/image9.jpeg"/><Relationship Id="rId4" Type="http://schemas.openxmlformats.org/officeDocument/2006/relationships/notesSlide" Target="../notesSlides/notesSlide4.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jpeg"/><Relationship Id="rId5" Type="http://schemas.openxmlformats.org/officeDocument/2006/relationships/image" Target="../media/image9.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jpeg"/><Relationship Id="rId5" Type="http://schemas.openxmlformats.org/officeDocument/2006/relationships/image" Target="../media/image9.jpeg"/><Relationship Id="rId4" Type="http://schemas.openxmlformats.org/officeDocument/2006/relationships/notesSlide" Target="../notesSlides/notesSlide6.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jpeg"/><Relationship Id="rId11" Type="http://schemas.openxmlformats.org/officeDocument/2006/relationships/image" Target="../media/image4.png"/><Relationship Id="rId5" Type="http://schemas.openxmlformats.org/officeDocument/2006/relationships/image" Target="../media/image9.jpeg"/><Relationship Id="rId10" Type="http://schemas.openxmlformats.org/officeDocument/2006/relationships/image" Target="../media/image15.png"/><Relationship Id="rId4" Type="http://schemas.openxmlformats.org/officeDocument/2006/relationships/notesSlide" Target="../notesSlides/notesSlide7.xm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jpeg"/><Relationship Id="rId5" Type="http://schemas.openxmlformats.org/officeDocument/2006/relationships/image" Target="../media/image9.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jpeg"/><Relationship Id="rId5" Type="http://schemas.openxmlformats.org/officeDocument/2006/relationships/image" Target="../media/image9.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19" name="b263fd93b555e85e54a9d74a30a5126a.jpeg" descr="b263fd93b555e85e54a9d74a30a5126a.jpeg"/>
          <p:cNvPicPr>
            <a:picLocks noChangeAspect="1"/>
          </p:cNvPicPr>
          <p:nvPr/>
        </p:nvPicPr>
        <p:blipFill>
          <a:blip r:embed="rId5">
            <a:alphaModFix amt="73671"/>
          </a:blip>
          <a:stretch>
            <a:fillRect/>
          </a:stretch>
        </p:blipFill>
        <p:spPr>
          <a:xfrm>
            <a:off x="7642330" y="516758"/>
            <a:ext cx="18978619" cy="11861639"/>
          </a:xfrm>
          <a:prstGeom prst="rect">
            <a:avLst/>
          </a:prstGeom>
          <a:ln w="12700">
            <a:miter lim="400000"/>
          </a:ln>
        </p:spPr>
      </p:pic>
      <p:sp>
        <p:nvSpPr>
          <p:cNvPr id="120" name="Prediction the Most Valuable NBA…"/>
          <p:cNvSpPr txBox="1"/>
          <p:nvPr/>
        </p:nvSpPr>
        <p:spPr>
          <a:xfrm>
            <a:off x="1174468" y="3249936"/>
            <a:ext cx="13609520" cy="6258123"/>
          </a:xfrm>
          <a:prstGeom prst="rect">
            <a:avLst/>
          </a:prstGeom>
          <a:ln w="25400">
            <a:solidFill>
              <a:srgbClr val="ACA6A4"/>
            </a:solidFill>
            <a:miter lim="400000"/>
          </a:ln>
          <a:effectLst>
            <a:outerShdw blurRad="25400" dist="38100" dir="2700000" rotWithShape="0">
              <a:srgbClr val="000000">
                <a:alpha val="6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10000">
                <a:solidFill>
                  <a:srgbClr val="FFBD80"/>
                </a:solidFill>
                <a:latin typeface="Chalkduster"/>
                <a:ea typeface="Chalkduster"/>
                <a:cs typeface="Chalkduster"/>
                <a:sym typeface="Chalkduster"/>
              </a:defRPr>
            </a:pPr>
            <a:r>
              <a:rPr dirty="0"/>
              <a:t>Prediction the Most Valuable NBA </a:t>
            </a:r>
          </a:p>
          <a:p>
            <a:pPr>
              <a:defRPr sz="10000">
                <a:solidFill>
                  <a:srgbClr val="FFBD80"/>
                </a:solidFill>
                <a:latin typeface="Chalkduster"/>
                <a:ea typeface="Chalkduster"/>
                <a:cs typeface="Chalkduster"/>
                <a:sym typeface="Chalkduster"/>
              </a:defRPr>
            </a:pPr>
            <a:r>
              <a:rPr dirty="0"/>
              <a:t>Player for the 202</a:t>
            </a:r>
            <a:r>
              <a:rPr lang="en-US" dirty="0"/>
              <a:t>1</a:t>
            </a:r>
            <a:r>
              <a:rPr dirty="0"/>
              <a:t>-202</a:t>
            </a:r>
            <a:r>
              <a:rPr lang="en-US" dirty="0"/>
              <a:t>2</a:t>
            </a:r>
            <a:r>
              <a:rPr dirty="0"/>
              <a:t> season</a:t>
            </a:r>
          </a:p>
        </p:txBody>
      </p:sp>
      <p:sp>
        <p:nvSpPr>
          <p:cNvPr id="121" name="DATA SCIENCE PROJECT"/>
          <p:cNvSpPr txBox="1"/>
          <p:nvPr/>
        </p:nvSpPr>
        <p:spPr>
          <a:xfrm>
            <a:off x="7190964" y="12568646"/>
            <a:ext cx="10249266" cy="10316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Chalkduster"/>
                <a:ea typeface="Chalkduster"/>
                <a:cs typeface="Chalkduster"/>
                <a:sym typeface="Chalkduster"/>
              </a:defRPr>
            </a:lvl1pPr>
          </a:lstStyle>
          <a:p>
            <a:r>
              <a:t>DATA SCIENCE PROJECT</a:t>
            </a:r>
          </a:p>
        </p:txBody>
      </p:sp>
      <p:pic>
        <p:nvPicPr>
          <p:cNvPr id="8" name="שמע 7">
            <a:hlinkClick r:id="" action="ppaction://media"/>
            <a:extLst>
              <a:ext uri="{FF2B5EF4-FFF2-40B4-BE49-F238E27FC236}">
                <a16:creationId xmlns:a16="http://schemas.microsoft.com/office/drawing/2014/main" id="{FB79C41F-575A-19CA-7781-309856E3C0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761700" y="13093700"/>
            <a:ext cx="406400" cy="406400"/>
          </a:xfrm>
          <a:prstGeom prst="rect">
            <a:avLst/>
          </a:prstGeom>
        </p:spPr>
      </p:pic>
    </p:spTree>
  </p:cSld>
  <p:clrMapOvr>
    <a:masterClrMapping/>
  </p:clrMapOvr>
  <p:transition spd="med" advTm="2910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28" name="iXZt9b.jpeg" descr="iXZt9b.jpeg"/>
          <p:cNvPicPr>
            <a:picLocks noChangeAspect="1"/>
          </p:cNvPicPr>
          <p:nvPr/>
        </p:nvPicPr>
        <p:blipFill>
          <a:blip r:embed="rId5">
            <a:alphaModFix amt="69089"/>
          </a:blip>
          <a:stretch>
            <a:fillRect/>
          </a:stretch>
        </p:blipFill>
        <p:spPr>
          <a:xfrm>
            <a:off x="6232249" y="-734258"/>
            <a:ext cx="26642992" cy="16651872"/>
          </a:xfrm>
          <a:prstGeom prst="rect">
            <a:avLst/>
          </a:prstGeom>
          <a:ln w="12700">
            <a:miter lim="400000"/>
          </a:ln>
        </p:spPr>
      </p:pic>
      <p:pic>
        <p:nvPicPr>
          <p:cNvPr id="229" name="3f7e23408424c628e45dff989e23ecee.jpeg" descr="3f7e23408424c628e45dff989e23ecee.jpeg"/>
          <p:cNvPicPr>
            <a:picLocks noChangeAspect="1"/>
          </p:cNvPicPr>
          <p:nvPr/>
        </p:nvPicPr>
        <p:blipFill>
          <a:blip r:embed="rId6">
            <a:alphaModFix amt="84999"/>
          </a:blip>
          <a:stretch>
            <a:fillRect/>
          </a:stretch>
        </p:blipFill>
        <p:spPr>
          <a:xfrm>
            <a:off x="1986502" y="-10794659"/>
            <a:ext cx="11413736" cy="15218317"/>
          </a:xfrm>
          <a:prstGeom prst="rect">
            <a:avLst/>
          </a:prstGeom>
          <a:ln w="12700">
            <a:miter lim="400000"/>
          </a:ln>
        </p:spPr>
      </p:pic>
      <p:sp>
        <p:nvSpPr>
          <p:cNvPr id="230" name="Modeling predictive machine learning model"/>
          <p:cNvSpPr txBox="1"/>
          <p:nvPr/>
        </p:nvSpPr>
        <p:spPr>
          <a:xfrm>
            <a:off x="-249730" y="124779"/>
            <a:ext cx="13609520" cy="4341450"/>
          </a:xfrm>
          <a:prstGeom prst="rect">
            <a:avLst/>
          </a:prstGeom>
          <a:ln w="25400">
            <a:solidFill>
              <a:srgbClr val="ACA6A4"/>
            </a:solidFill>
            <a:miter lim="400000"/>
          </a:ln>
          <a:effectLst>
            <a:outerShdw blurRad="25400" dist="38100" dir="2700000" rotWithShape="0">
              <a:srgbClr val="000000">
                <a:alpha val="6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8700">
                <a:solidFill>
                  <a:srgbClr val="FFBD80"/>
                </a:solidFill>
                <a:latin typeface="Chalkduster"/>
                <a:ea typeface="Chalkduster"/>
                <a:cs typeface="Chalkduster"/>
                <a:sym typeface="Chalkduster"/>
              </a:defRPr>
            </a:lvl1pPr>
          </a:lstStyle>
          <a:p>
            <a:r>
              <a:t>Modeling predictive machine learning model</a:t>
            </a:r>
          </a:p>
        </p:txBody>
      </p:sp>
      <p:pic>
        <p:nvPicPr>
          <p:cNvPr id="231" name="3f7e23408424c628e45dff989e23ecee.jpeg" descr="3f7e23408424c628e45dff989e23ecee.jpeg"/>
          <p:cNvPicPr>
            <a:picLocks noChangeAspect="1"/>
          </p:cNvPicPr>
          <p:nvPr/>
        </p:nvPicPr>
        <p:blipFill>
          <a:blip r:embed="rId6">
            <a:alphaModFix amt="58430"/>
          </a:blip>
          <a:stretch>
            <a:fillRect/>
          </a:stretch>
        </p:blipFill>
        <p:spPr>
          <a:xfrm>
            <a:off x="6103875" y="4258879"/>
            <a:ext cx="7048811" cy="9398415"/>
          </a:xfrm>
          <a:prstGeom prst="rect">
            <a:avLst/>
          </a:prstGeom>
          <a:ln w="12700">
            <a:miter lim="400000"/>
          </a:ln>
        </p:spPr>
      </p:pic>
      <p:pic>
        <p:nvPicPr>
          <p:cNvPr id="232" name="3f7e23408424c628e45dff989e23ecee.jpeg" descr="3f7e23408424c628e45dff989e23ecee.jpeg"/>
          <p:cNvPicPr>
            <a:picLocks noChangeAspect="1"/>
          </p:cNvPicPr>
          <p:nvPr/>
        </p:nvPicPr>
        <p:blipFill>
          <a:blip r:embed="rId6">
            <a:alphaModFix amt="58430"/>
          </a:blip>
          <a:srcRect t="2243"/>
          <a:stretch>
            <a:fillRect/>
          </a:stretch>
        </p:blipFill>
        <p:spPr>
          <a:xfrm>
            <a:off x="13105640" y="4255908"/>
            <a:ext cx="7215088" cy="9404328"/>
          </a:xfrm>
          <a:prstGeom prst="rect">
            <a:avLst/>
          </a:prstGeom>
          <a:ln w="12700">
            <a:miter lim="400000"/>
          </a:ln>
        </p:spPr>
      </p:pic>
      <p:pic>
        <p:nvPicPr>
          <p:cNvPr id="233" name="3f7e23408424c628e45dff989e23ecee.jpeg" descr="3f7e23408424c628e45dff989e23ecee.jpeg"/>
          <p:cNvPicPr>
            <a:picLocks noChangeAspect="1"/>
          </p:cNvPicPr>
          <p:nvPr/>
        </p:nvPicPr>
        <p:blipFill>
          <a:blip r:embed="rId6">
            <a:alphaModFix amt="58430"/>
          </a:blip>
          <a:srcRect t="2243"/>
          <a:stretch>
            <a:fillRect/>
          </a:stretch>
        </p:blipFill>
        <p:spPr>
          <a:xfrm>
            <a:off x="20313006" y="4255908"/>
            <a:ext cx="7215088" cy="9404328"/>
          </a:xfrm>
          <a:prstGeom prst="rect">
            <a:avLst/>
          </a:prstGeom>
          <a:ln w="12700">
            <a:miter lim="400000"/>
          </a:ln>
        </p:spPr>
      </p:pic>
      <p:sp>
        <p:nvSpPr>
          <p:cNvPr id="234" name="The final accuracy of the &quot;Decision Tree&quot; model is 84%.…"/>
          <p:cNvSpPr txBox="1"/>
          <p:nvPr/>
        </p:nvSpPr>
        <p:spPr>
          <a:xfrm>
            <a:off x="8125707" y="5575015"/>
            <a:ext cx="16307611" cy="6248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20000"/>
              </a:lnSpc>
              <a:defRPr sz="4800">
                <a:latin typeface="Chalkboard"/>
                <a:ea typeface="Chalkboard"/>
                <a:cs typeface="Chalkboard"/>
                <a:sym typeface="Chalkboard"/>
              </a:defRPr>
            </a:pPr>
            <a:r>
              <a:rPr dirty="0"/>
              <a:t>The final accuracy of the "</a:t>
            </a:r>
            <a:r>
              <a:rPr lang="en-US" dirty="0"/>
              <a:t>KNN algo</a:t>
            </a:r>
            <a:r>
              <a:rPr dirty="0"/>
              <a:t>" model is </a:t>
            </a:r>
            <a:r>
              <a:rPr lang="en-US" dirty="0"/>
              <a:t>99</a:t>
            </a:r>
            <a:r>
              <a:rPr dirty="0"/>
              <a:t>%.</a:t>
            </a:r>
          </a:p>
          <a:p>
            <a:pPr algn="l">
              <a:lnSpc>
                <a:spcPct val="120000"/>
              </a:lnSpc>
              <a:defRPr sz="4800">
                <a:latin typeface="Chalkboard"/>
                <a:ea typeface="Chalkboard"/>
                <a:cs typeface="Chalkboard"/>
                <a:sym typeface="Chalkboard"/>
              </a:defRPr>
            </a:pPr>
            <a:endParaRPr dirty="0"/>
          </a:p>
          <a:p>
            <a:pPr algn="l">
              <a:lnSpc>
                <a:spcPct val="120000"/>
              </a:lnSpc>
              <a:defRPr sz="4800">
                <a:latin typeface="Chalkboard"/>
                <a:ea typeface="Chalkboard"/>
                <a:cs typeface="Chalkboard"/>
                <a:sym typeface="Chalkboard"/>
              </a:defRPr>
            </a:pPr>
            <a:r>
              <a:rPr dirty="0"/>
              <a:t>To summarizes how successful is our classification model we me</a:t>
            </a:r>
            <a:r>
              <a:rPr lang="en-US" dirty="0"/>
              <a:t>a</a:t>
            </a:r>
            <a:r>
              <a:rPr dirty="0"/>
              <a:t>sured the evaluation metrics for classification:</a:t>
            </a:r>
          </a:p>
          <a:p>
            <a:pPr marL="609600" indent="-609600" algn="l">
              <a:lnSpc>
                <a:spcPct val="120000"/>
              </a:lnSpc>
              <a:buSzPct val="75000"/>
              <a:buChar char="-"/>
              <a:defRPr sz="4800">
                <a:latin typeface="Chalkboard"/>
                <a:ea typeface="Chalkboard"/>
                <a:cs typeface="Chalkboard"/>
                <a:sym typeface="Chalkboard"/>
              </a:defRPr>
            </a:pPr>
            <a:r>
              <a:rPr dirty="0"/>
              <a:t>Precision</a:t>
            </a:r>
          </a:p>
          <a:p>
            <a:pPr marL="609600" indent="-609600" algn="l">
              <a:lnSpc>
                <a:spcPct val="120000"/>
              </a:lnSpc>
              <a:buSzPct val="75000"/>
              <a:buChar char="-"/>
              <a:defRPr sz="4800">
                <a:latin typeface="Chalkboard"/>
                <a:ea typeface="Chalkboard"/>
                <a:cs typeface="Chalkboard"/>
                <a:sym typeface="Chalkboard"/>
              </a:defRPr>
            </a:pPr>
            <a:r>
              <a:rPr dirty="0"/>
              <a:t>Recall</a:t>
            </a:r>
          </a:p>
          <a:p>
            <a:pPr marL="609600" indent="-609600" algn="l">
              <a:lnSpc>
                <a:spcPct val="120000"/>
              </a:lnSpc>
              <a:buSzPct val="75000"/>
              <a:buChar char="-"/>
              <a:defRPr sz="4800">
                <a:latin typeface="Chalkboard"/>
                <a:ea typeface="Chalkboard"/>
                <a:cs typeface="Chalkboard"/>
                <a:sym typeface="Chalkboard"/>
              </a:defRPr>
            </a:pPr>
            <a:r>
              <a:rPr dirty="0"/>
              <a:t>F-score</a:t>
            </a:r>
          </a:p>
        </p:txBody>
      </p:sp>
      <p:pic>
        <p:nvPicPr>
          <p:cNvPr id="3" name="תמונה 2">
            <a:extLst>
              <a:ext uri="{FF2B5EF4-FFF2-40B4-BE49-F238E27FC236}">
                <a16:creationId xmlns:a16="http://schemas.microsoft.com/office/drawing/2014/main" id="{4DDFC03C-E282-10AB-88D2-FE63B1CD314B}"/>
              </a:ext>
            </a:extLst>
          </p:cNvPr>
          <p:cNvPicPr>
            <a:picLocks noChangeAspect="1"/>
          </p:cNvPicPr>
          <p:nvPr/>
        </p:nvPicPr>
        <p:blipFill>
          <a:blip r:embed="rId7"/>
          <a:stretch>
            <a:fillRect/>
          </a:stretch>
        </p:blipFill>
        <p:spPr>
          <a:xfrm>
            <a:off x="379135" y="4957259"/>
            <a:ext cx="6890345" cy="1393063"/>
          </a:xfrm>
          <a:prstGeom prst="rect">
            <a:avLst/>
          </a:prstGeom>
        </p:spPr>
      </p:pic>
      <p:pic>
        <p:nvPicPr>
          <p:cNvPr id="5" name="תמונה 4">
            <a:extLst>
              <a:ext uri="{FF2B5EF4-FFF2-40B4-BE49-F238E27FC236}">
                <a16:creationId xmlns:a16="http://schemas.microsoft.com/office/drawing/2014/main" id="{B8037B59-111F-1E65-DC59-FAAE673A4686}"/>
              </a:ext>
            </a:extLst>
          </p:cNvPr>
          <p:cNvPicPr>
            <a:picLocks noChangeAspect="1"/>
          </p:cNvPicPr>
          <p:nvPr/>
        </p:nvPicPr>
        <p:blipFill>
          <a:blip r:embed="rId8"/>
          <a:stretch>
            <a:fillRect/>
          </a:stretch>
        </p:blipFill>
        <p:spPr>
          <a:xfrm>
            <a:off x="379135" y="6766754"/>
            <a:ext cx="6683320" cy="2711439"/>
          </a:xfrm>
          <a:prstGeom prst="rect">
            <a:avLst/>
          </a:prstGeom>
        </p:spPr>
      </p:pic>
      <p:pic>
        <p:nvPicPr>
          <p:cNvPr id="8" name="שמע 7">
            <a:hlinkClick r:id="" action="ppaction://media"/>
            <a:extLst>
              <a:ext uri="{FF2B5EF4-FFF2-40B4-BE49-F238E27FC236}">
                <a16:creationId xmlns:a16="http://schemas.microsoft.com/office/drawing/2014/main" id="{B52A0395-E11E-1287-DB41-22097E0043B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3761700" y="13093700"/>
            <a:ext cx="406400" cy="406400"/>
          </a:xfrm>
          <a:prstGeom prst="rect">
            <a:avLst/>
          </a:prstGeom>
        </p:spPr>
      </p:pic>
    </p:spTree>
  </p:cSld>
  <p:clrMapOvr>
    <a:masterClrMapping/>
  </p:clrMapOvr>
  <p:transition spd="med" advTm="174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39" name="iXZt9b.jpeg" descr="iXZt9b.jpeg"/>
          <p:cNvPicPr>
            <a:picLocks noChangeAspect="1"/>
          </p:cNvPicPr>
          <p:nvPr/>
        </p:nvPicPr>
        <p:blipFill>
          <a:blip r:embed="rId5">
            <a:alphaModFix amt="69089"/>
          </a:blip>
          <a:stretch>
            <a:fillRect/>
          </a:stretch>
        </p:blipFill>
        <p:spPr>
          <a:xfrm>
            <a:off x="6232249" y="-734258"/>
            <a:ext cx="26642992" cy="16651872"/>
          </a:xfrm>
          <a:prstGeom prst="rect">
            <a:avLst/>
          </a:prstGeom>
          <a:ln w="12700">
            <a:miter lim="400000"/>
          </a:ln>
        </p:spPr>
      </p:pic>
      <p:pic>
        <p:nvPicPr>
          <p:cNvPr id="240" name="3f7e23408424c628e45dff989e23ecee.jpeg" descr="3f7e23408424c628e45dff989e23ecee.jpeg"/>
          <p:cNvPicPr>
            <a:picLocks noChangeAspect="1"/>
          </p:cNvPicPr>
          <p:nvPr/>
        </p:nvPicPr>
        <p:blipFill>
          <a:blip r:embed="rId6">
            <a:alphaModFix amt="84999"/>
          </a:blip>
          <a:stretch>
            <a:fillRect/>
          </a:stretch>
        </p:blipFill>
        <p:spPr>
          <a:xfrm>
            <a:off x="1986502" y="-10794659"/>
            <a:ext cx="11413736" cy="15218317"/>
          </a:xfrm>
          <a:prstGeom prst="rect">
            <a:avLst/>
          </a:prstGeom>
          <a:ln w="12700">
            <a:miter lim="400000"/>
          </a:ln>
        </p:spPr>
      </p:pic>
      <p:sp>
        <p:nvSpPr>
          <p:cNvPr id="241" name="Modeling predictive machine learning model"/>
          <p:cNvSpPr txBox="1"/>
          <p:nvPr/>
        </p:nvSpPr>
        <p:spPr>
          <a:xfrm>
            <a:off x="-249730" y="124779"/>
            <a:ext cx="13609520" cy="4341450"/>
          </a:xfrm>
          <a:prstGeom prst="rect">
            <a:avLst/>
          </a:prstGeom>
          <a:ln w="25400">
            <a:solidFill>
              <a:srgbClr val="ACA6A4"/>
            </a:solidFill>
            <a:miter lim="400000"/>
          </a:ln>
          <a:effectLst>
            <a:outerShdw blurRad="25400" dist="38100" dir="2700000" rotWithShape="0">
              <a:srgbClr val="000000">
                <a:alpha val="6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8700">
                <a:solidFill>
                  <a:srgbClr val="FFBD80"/>
                </a:solidFill>
                <a:latin typeface="Chalkduster"/>
                <a:ea typeface="Chalkduster"/>
                <a:cs typeface="Chalkduster"/>
                <a:sym typeface="Chalkduster"/>
              </a:defRPr>
            </a:lvl1pPr>
          </a:lstStyle>
          <a:p>
            <a:r>
              <a:t>Modeling predictive machine learning model</a:t>
            </a:r>
          </a:p>
        </p:txBody>
      </p:sp>
      <p:pic>
        <p:nvPicPr>
          <p:cNvPr id="242" name="3f7e23408424c628e45dff989e23ecee.jpeg" descr="3f7e23408424c628e45dff989e23ecee.jpeg"/>
          <p:cNvPicPr>
            <a:picLocks noChangeAspect="1"/>
          </p:cNvPicPr>
          <p:nvPr/>
        </p:nvPicPr>
        <p:blipFill>
          <a:blip r:embed="rId6">
            <a:alphaModFix amt="58430"/>
          </a:blip>
          <a:stretch>
            <a:fillRect/>
          </a:stretch>
        </p:blipFill>
        <p:spPr>
          <a:xfrm>
            <a:off x="6144539" y="4255908"/>
            <a:ext cx="7048811" cy="9398415"/>
          </a:xfrm>
          <a:prstGeom prst="rect">
            <a:avLst/>
          </a:prstGeom>
          <a:ln w="12700">
            <a:miter lim="400000"/>
          </a:ln>
        </p:spPr>
      </p:pic>
      <p:pic>
        <p:nvPicPr>
          <p:cNvPr id="243" name="3f7e23408424c628e45dff989e23ecee.jpeg" descr="3f7e23408424c628e45dff989e23ecee.jpeg"/>
          <p:cNvPicPr>
            <a:picLocks noChangeAspect="1"/>
          </p:cNvPicPr>
          <p:nvPr/>
        </p:nvPicPr>
        <p:blipFill>
          <a:blip r:embed="rId6">
            <a:alphaModFix amt="58430"/>
          </a:blip>
          <a:srcRect t="2243"/>
          <a:stretch>
            <a:fillRect/>
          </a:stretch>
        </p:blipFill>
        <p:spPr>
          <a:xfrm>
            <a:off x="13193350" y="4249995"/>
            <a:ext cx="7215088" cy="9404328"/>
          </a:xfrm>
          <a:prstGeom prst="rect">
            <a:avLst/>
          </a:prstGeom>
          <a:ln w="12700">
            <a:miter lim="400000"/>
          </a:ln>
        </p:spPr>
      </p:pic>
      <p:pic>
        <p:nvPicPr>
          <p:cNvPr id="244" name="3f7e23408424c628e45dff989e23ecee.jpeg" descr="3f7e23408424c628e45dff989e23ecee.jpeg"/>
          <p:cNvPicPr>
            <a:picLocks noChangeAspect="1"/>
          </p:cNvPicPr>
          <p:nvPr/>
        </p:nvPicPr>
        <p:blipFill>
          <a:blip r:embed="rId6">
            <a:alphaModFix amt="58430"/>
          </a:blip>
          <a:srcRect t="2243"/>
          <a:stretch>
            <a:fillRect/>
          </a:stretch>
        </p:blipFill>
        <p:spPr>
          <a:xfrm>
            <a:off x="20408438" y="4249995"/>
            <a:ext cx="7215088" cy="9404328"/>
          </a:xfrm>
          <a:prstGeom prst="rect">
            <a:avLst/>
          </a:prstGeom>
          <a:ln w="12700">
            <a:miter lim="400000"/>
          </a:ln>
        </p:spPr>
      </p:pic>
      <p:sp>
        <p:nvSpPr>
          <p:cNvPr id="245" name="Now, the most important part is the prediction for the current season 2022-2023…"/>
          <p:cNvSpPr txBox="1"/>
          <p:nvPr/>
        </p:nvSpPr>
        <p:spPr>
          <a:xfrm>
            <a:off x="1003365" y="4721379"/>
            <a:ext cx="16307611" cy="5361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20000"/>
              </a:lnSpc>
              <a:defRPr sz="4800">
                <a:latin typeface="Chalkboard"/>
                <a:ea typeface="Chalkboard"/>
                <a:cs typeface="Chalkboard"/>
                <a:sym typeface="Chalkboard"/>
              </a:defRPr>
            </a:pPr>
            <a:r>
              <a:rPr dirty="0"/>
              <a:t>Now, the most important part is the prediction for the season 202</a:t>
            </a:r>
            <a:r>
              <a:rPr lang="he-IL" dirty="0"/>
              <a:t>1</a:t>
            </a:r>
            <a:r>
              <a:rPr dirty="0"/>
              <a:t>-202</a:t>
            </a:r>
            <a:r>
              <a:rPr lang="he-IL" dirty="0"/>
              <a:t>2</a:t>
            </a:r>
            <a:endParaRPr dirty="0"/>
          </a:p>
          <a:p>
            <a:pPr algn="l">
              <a:lnSpc>
                <a:spcPct val="120000"/>
              </a:lnSpc>
              <a:defRPr sz="4800">
                <a:latin typeface="Chalkboard"/>
                <a:ea typeface="Chalkboard"/>
                <a:cs typeface="Chalkboard"/>
                <a:sym typeface="Chalkboard"/>
              </a:defRPr>
            </a:pPr>
            <a:endParaRPr dirty="0"/>
          </a:p>
          <a:p>
            <a:pPr algn="l">
              <a:lnSpc>
                <a:spcPct val="120000"/>
              </a:lnSpc>
              <a:defRPr sz="4800">
                <a:latin typeface="Chalkboard"/>
                <a:ea typeface="Chalkboard"/>
                <a:cs typeface="Chalkboard"/>
                <a:sym typeface="Chalkboard"/>
              </a:defRPr>
            </a:pPr>
            <a:r>
              <a:rPr dirty="0"/>
              <a:t>The resulting table shows that the model showed a predictive result, for example, </a:t>
            </a:r>
            <a:r>
              <a:rPr lang="en-US" dirty="0"/>
              <a:t>Nikola </a:t>
            </a:r>
            <a:r>
              <a:rPr lang="en-US" dirty="0" err="1"/>
              <a:t>jokic</a:t>
            </a:r>
            <a:r>
              <a:rPr dirty="0"/>
              <a:t> as a player wh</a:t>
            </a:r>
            <a:r>
              <a:rPr lang="en-US" dirty="0"/>
              <a:t>o actually </a:t>
            </a:r>
            <a:r>
              <a:rPr dirty="0"/>
              <a:t>receive</a:t>
            </a:r>
            <a:r>
              <a:rPr lang="en-US" dirty="0"/>
              <a:t>d</a:t>
            </a:r>
            <a:r>
              <a:rPr dirty="0"/>
              <a:t> the MVP status</a:t>
            </a:r>
          </a:p>
        </p:txBody>
      </p:sp>
      <p:pic>
        <p:nvPicPr>
          <p:cNvPr id="5" name="תמונה 4">
            <a:extLst>
              <a:ext uri="{FF2B5EF4-FFF2-40B4-BE49-F238E27FC236}">
                <a16:creationId xmlns:a16="http://schemas.microsoft.com/office/drawing/2014/main" id="{E63DB658-720A-6F8D-7A93-5502E16EF3DC}"/>
              </a:ext>
            </a:extLst>
          </p:cNvPr>
          <p:cNvPicPr>
            <a:picLocks noChangeAspect="1"/>
          </p:cNvPicPr>
          <p:nvPr/>
        </p:nvPicPr>
        <p:blipFill>
          <a:blip r:embed="rId7"/>
          <a:stretch>
            <a:fillRect/>
          </a:stretch>
        </p:blipFill>
        <p:spPr>
          <a:xfrm>
            <a:off x="13431424" y="676583"/>
            <a:ext cx="10139080" cy="3747075"/>
          </a:xfrm>
          <a:prstGeom prst="rect">
            <a:avLst/>
          </a:prstGeom>
        </p:spPr>
      </p:pic>
      <p:pic>
        <p:nvPicPr>
          <p:cNvPr id="9" name="שמע 8">
            <a:hlinkClick r:id="" action="ppaction://media"/>
            <a:extLst>
              <a:ext uri="{FF2B5EF4-FFF2-40B4-BE49-F238E27FC236}">
                <a16:creationId xmlns:a16="http://schemas.microsoft.com/office/drawing/2014/main" id="{1D0E59EF-525A-8D79-ECE4-EF90B1454DE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3761700" y="13093700"/>
            <a:ext cx="406400" cy="406400"/>
          </a:xfrm>
          <a:prstGeom prst="rect">
            <a:avLst/>
          </a:prstGeom>
        </p:spPr>
      </p:pic>
    </p:spTree>
  </p:cSld>
  <p:clrMapOvr>
    <a:masterClrMapping/>
  </p:clrMapOvr>
  <p:transition spd="med" advTm="986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49" name="iXZt9b.jpeg" descr="iXZt9b.jpeg"/>
          <p:cNvPicPr>
            <a:picLocks noChangeAspect="1"/>
          </p:cNvPicPr>
          <p:nvPr/>
        </p:nvPicPr>
        <p:blipFill>
          <a:blip r:embed="rId5">
            <a:alphaModFix amt="69089"/>
          </a:blip>
          <a:stretch>
            <a:fillRect/>
          </a:stretch>
        </p:blipFill>
        <p:spPr>
          <a:xfrm>
            <a:off x="6232249" y="-734258"/>
            <a:ext cx="26642992" cy="16651872"/>
          </a:xfrm>
          <a:prstGeom prst="rect">
            <a:avLst/>
          </a:prstGeom>
          <a:ln w="12700">
            <a:miter lim="400000"/>
          </a:ln>
        </p:spPr>
      </p:pic>
      <p:pic>
        <p:nvPicPr>
          <p:cNvPr id="250" name="3f7e23408424c628e45dff989e23ecee.jpeg" descr="3f7e23408424c628e45dff989e23ecee.jpeg"/>
          <p:cNvPicPr>
            <a:picLocks noChangeAspect="1"/>
          </p:cNvPicPr>
          <p:nvPr/>
        </p:nvPicPr>
        <p:blipFill>
          <a:blip r:embed="rId6">
            <a:alphaModFix amt="84999"/>
          </a:blip>
          <a:stretch>
            <a:fillRect/>
          </a:stretch>
        </p:blipFill>
        <p:spPr>
          <a:xfrm>
            <a:off x="1986502" y="-12952535"/>
            <a:ext cx="11413736" cy="15218317"/>
          </a:xfrm>
          <a:prstGeom prst="rect">
            <a:avLst/>
          </a:prstGeom>
          <a:ln w="12700">
            <a:miter lim="400000"/>
          </a:ln>
        </p:spPr>
      </p:pic>
      <p:sp>
        <p:nvSpPr>
          <p:cNvPr id="251" name="Conclusion"/>
          <p:cNvSpPr txBox="1"/>
          <p:nvPr/>
        </p:nvSpPr>
        <p:spPr>
          <a:xfrm>
            <a:off x="-249730" y="455540"/>
            <a:ext cx="13609520" cy="1522050"/>
          </a:xfrm>
          <a:prstGeom prst="rect">
            <a:avLst/>
          </a:prstGeom>
          <a:ln w="25400">
            <a:solidFill>
              <a:srgbClr val="ACA6A4"/>
            </a:solidFill>
            <a:miter lim="400000"/>
          </a:ln>
          <a:effectLst>
            <a:outerShdw blurRad="25400" dist="38100" dir="2700000" rotWithShape="0">
              <a:srgbClr val="000000">
                <a:alpha val="6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8700">
                <a:solidFill>
                  <a:srgbClr val="FFBD80"/>
                </a:solidFill>
                <a:latin typeface="Chalkduster"/>
                <a:ea typeface="Chalkduster"/>
                <a:cs typeface="Chalkduster"/>
                <a:sym typeface="Chalkduster"/>
              </a:defRPr>
            </a:lvl1pPr>
          </a:lstStyle>
          <a:p>
            <a:r>
              <a:t>Conclusion</a:t>
            </a:r>
          </a:p>
        </p:txBody>
      </p:sp>
      <p:pic>
        <p:nvPicPr>
          <p:cNvPr id="252" name="3f7e23408424c628e45dff989e23ecee.jpeg" descr="3f7e23408424c628e45dff989e23ecee.jpeg"/>
          <p:cNvPicPr>
            <a:picLocks noChangeAspect="1"/>
          </p:cNvPicPr>
          <p:nvPr/>
        </p:nvPicPr>
        <p:blipFill>
          <a:blip r:embed="rId6">
            <a:alphaModFix amt="58430"/>
          </a:blip>
          <a:stretch>
            <a:fillRect/>
          </a:stretch>
        </p:blipFill>
        <p:spPr>
          <a:xfrm>
            <a:off x="-5847746" y="-1537287"/>
            <a:ext cx="20299122" cy="29108413"/>
          </a:xfrm>
          <a:prstGeom prst="rect">
            <a:avLst/>
          </a:prstGeom>
          <a:ln w="12700">
            <a:miter lim="400000"/>
          </a:ln>
        </p:spPr>
      </p:pic>
      <p:pic>
        <p:nvPicPr>
          <p:cNvPr id="254" name="3f7e23408424c628e45dff989e23ecee.jpeg" descr="3f7e23408424c628e45dff989e23ecee.jpeg"/>
          <p:cNvPicPr>
            <a:picLocks noChangeAspect="1"/>
          </p:cNvPicPr>
          <p:nvPr/>
        </p:nvPicPr>
        <p:blipFill>
          <a:blip r:embed="rId6">
            <a:alphaModFix amt="58430"/>
          </a:blip>
          <a:stretch>
            <a:fillRect/>
          </a:stretch>
        </p:blipFill>
        <p:spPr>
          <a:xfrm>
            <a:off x="14430804" y="2701220"/>
            <a:ext cx="8281790" cy="11042387"/>
          </a:xfrm>
          <a:prstGeom prst="rect">
            <a:avLst/>
          </a:prstGeom>
          <a:ln w="12700">
            <a:miter lim="400000"/>
          </a:ln>
        </p:spPr>
      </p:pic>
      <p:pic>
        <p:nvPicPr>
          <p:cNvPr id="255" name="3f7e23408424c628e45dff989e23ecee.jpeg" descr="3f7e23408424c628e45dff989e23ecee.jpeg"/>
          <p:cNvPicPr>
            <a:picLocks noChangeAspect="1"/>
          </p:cNvPicPr>
          <p:nvPr/>
        </p:nvPicPr>
        <p:blipFill>
          <a:blip r:embed="rId6">
            <a:alphaModFix amt="58430"/>
          </a:blip>
          <a:stretch>
            <a:fillRect/>
          </a:stretch>
        </p:blipFill>
        <p:spPr>
          <a:xfrm>
            <a:off x="22714576" y="2701220"/>
            <a:ext cx="8281790" cy="11042387"/>
          </a:xfrm>
          <a:prstGeom prst="rect">
            <a:avLst/>
          </a:prstGeom>
          <a:ln w="12700">
            <a:miter lim="400000"/>
          </a:ln>
        </p:spPr>
      </p:pic>
      <p:sp>
        <p:nvSpPr>
          <p:cNvPr id="256" name="The built model showed correct results and helped predict new players who can get the MVP status in the new season. One of these contenders, according to the resulting model, was Jimmy Butler.…"/>
          <p:cNvSpPr txBox="1"/>
          <p:nvPr/>
        </p:nvSpPr>
        <p:spPr>
          <a:xfrm>
            <a:off x="653966" y="4503704"/>
            <a:ext cx="23076066" cy="21609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20000"/>
              </a:lnSpc>
              <a:defRPr sz="3800">
                <a:latin typeface="Chalkboard"/>
                <a:ea typeface="Chalkboard"/>
                <a:cs typeface="Chalkboard"/>
                <a:sym typeface="Chalkboard"/>
              </a:defRPr>
            </a:pPr>
            <a:r>
              <a:rPr dirty="0"/>
              <a:t>The built model showed correct results and helped predict new players who g</a:t>
            </a:r>
            <a:r>
              <a:rPr lang="en-US" dirty="0"/>
              <a:t>o</a:t>
            </a:r>
            <a:r>
              <a:rPr dirty="0"/>
              <a:t>t the MVP status in the </a:t>
            </a:r>
            <a:r>
              <a:rPr lang="en-US" dirty="0"/>
              <a:t>current </a:t>
            </a:r>
            <a:r>
              <a:rPr dirty="0"/>
              <a:t>season. One of these contenders, according to the resulting model, was </a:t>
            </a:r>
            <a:r>
              <a:rPr lang="en-US" u="sng" dirty="0"/>
              <a:t>Nikola </a:t>
            </a:r>
            <a:r>
              <a:rPr lang="en-US" u="sng" dirty="0" err="1"/>
              <a:t>jokic</a:t>
            </a:r>
            <a:r>
              <a:rPr dirty="0"/>
              <a:t>. </a:t>
            </a:r>
          </a:p>
          <a:p>
            <a:pPr algn="l">
              <a:lnSpc>
                <a:spcPct val="120000"/>
              </a:lnSpc>
              <a:defRPr sz="3800">
                <a:latin typeface="Chalkboard"/>
                <a:ea typeface="Chalkboard"/>
                <a:cs typeface="Chalkboard"/>
                <a:sym typeface="Chalkboard"/>
              </a:defRPr>
            </a:pPr>
            <a:endParaRPr dirty="0"/>
          </a:p>
        </p:txBody>
      </p:sp>
      <p:sp>
        <p:nvSpPr>
          <p:cNvPr id="258" name="Thus, the predictive model has shown…"/>
          <p:cNvSpPr txBox="1"/>
          <p:nvPr/>
        </p:nvSpPr>
        <p:spPr>
          <a:xfrm>
            <a:off x="11590317" y="7848896"/>
            <a:ext cx="12272060" cy="20742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nSpc>
                <a:spcPct val="120000"/>
              </a:lnSpc>
              <a:defRPr sz="5500" u="sng">
                <a:latin typeface="Chalkboard"/>
                <a:ea typeface="Chalkboard"/>
                <a:cs typeface="Chalkboard"/>
                <a:sym typeface="Chalkboard"/>
              </a:defRPr>
            </a:pPr>
            <a:r>
              <a:rPr dirty="0"/>
              <a:t>Thus, the predictive model has shown </a:t>
            </a:r>
          </a:p>
          <a:p>
            <a:pPr>
              <a:lnSpc>
                <a:spcPct val="120000"/>
              </a:lnSpc>
              <a:defRPr sz="5500" u="sng">
                <a:latin typeface="Chalkboard"/>
                <a:ea typeface="Chalkboard"/>
                <a:cs typeface="Chalkboard"/>
                <a:sym typeface="Chalkboard"/>
              </a:defRPr>
            </a:pPr>
            <a:r>
              <a:rPr dirty="0"/>
              <a:t>its validity and correctness!</a:t>
            </a:r>
          </a:p>
        </p:txBody>
      </p:sp>
      <p:pic>
        <p:nvPicPr>
          <p:cNvPr id="1026" name="Picture 2" descr="Image result for nikola jokic">
            <a:extLst>
              <a:ext uri="{FF2B5EF4-FFF2-40B4-BE49-F238E27FC236}">
                <a16:creationId xmlns:a16="http://schemas.microsoft.com/office/drawing/2014/main" id="{86F500B1-4652-737A-A900-20492B785B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803" y="6087978"/>
            <a:ext cx="11066145" cy="7430495"/>
          </a:xfrm>
          <a:prstGeom prst="rect">
            <a:avLst/>
          </a:prstGeom>
          <a:noFill/>
          <a:extLst>
            <a:ext uri="{909E8E84-426E-40DD-AFC4-6F175D3DCCD1}">
              <a14:hiddenFill xmlns:a14="http://schemas.microsoft.com/office/drawing/2010/main">
                <a:solidFill>
                  <a:srgbClr val="FFFFFF"/>
                </a:solidFill>
              </a14:hiddenFill>
            </a:ext>
          </a:extLst>
        </p:spPr>
      </p:pic>
      <p:pic>
        <p:nvPicPr>
          <p:cNvPr id="3" name="שמע 2">
            <a:hlinkClick r:id="" action="ppaction://media"/>
            <a:extLst>
              <a:ext uri="{FF2B5EF4-FFF2-40B4-BE49-F238E27FC236}">
                <a16:creationId xmlns:a16="http://schemas.microsoft.com/office/drawing/2014/main" id="{F02ABDE8-AED9-5B03-0C6F-4D962B3E5D3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3761700" y="13093700"/>
            <a:ext cx="406400" cy="406400"/>
          </a:xfrm>
          <a:prstGeom prst="rect">
            <a:avLst/>
          </a:prstGeom>
        </p:spPr>
      </p:pic>
      <p:sp>
        <p:nvSpPr>
          <p:cNvPr id="2" name="תיבת טקסט 1">
            <a:extLst>
              <a:ext uri="{FF2B5EF4-FFF2-40B4-BE49-F238E27FC236}">
                <a16:creationId xmlns:a16="http://schemas.microsoft.com/office/drawing/2014/main" id="{538E07C5-3ECC-9612-EC65-0202F7C7EB7A}"/>
              </a:ext>
            </a:extLst>
          </p:cNvPr>
          <p:cNvSpPr txBox="1"/>
          <p:nvPr/>
        </p:nvSpPr>
        <p:spPr>
          <a:xfrm>
            <a:off x="12571050" y="10512553"/>
            <a:ext cx="10310594" cy="995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800" b="0" i="0" u="none" strike="noStrike" cap="none" spc="0" normalizeH="0" baseline="0" dirty="0">
                <a:ln>
                  <a:noFill/>
                </a:ln>
                <a:solidFill>
                  <a:schemeClr val="tx1"/>
                </a:solidFill>
                <a:effectLst>
                  <a:outerShdw blurRad="50800" dist="38100" dir="5400000" rotWithShape="0">
                    <a:srgbClr val="000000"/>
                  </a:outerShdw>
                </a:effectLst>
                <a:uFillTx/>
                <a:latin typeface="+mn-lt"/>
                <a:ea typeface="+mn-ea"/>
                <a:cs typeface="+mn-cs"/>
                <a:sym typeface="Helvetica"/>
              </a:rPr>
              <a:t>Thank you for watching ! </a:t>
            </a:r>
            <a:endParaRPr kumimoji="0" lang="en-IL" sz="5800" b="0" i="0" u="none" strike="noStrike" cap="none" spc="0" normalizeH="0" baseline="0" dirty="0">
              <a:ln>
                <a:noFill/>
              </a:ln>
              <a:solidFill>
                <a:schemeClr val="tx1"/>
              </a:solidFill>
              <a:effectLst>
                <a:outerShdw blurRad="50800" dist="38100" dir="5400000" rotWithShape="0">
                  <a:srgbClr val="000000"/>
                </a:outerShdw>
              </a:effectLst>
              <a:uFillTx/>
              <a:latin typeface="+mn-lt"/>
              <a:ea typeface="+mn-ea"/>
              <a:cs typeface="+mn-cs"/>
              <a:sym typeface="Helvetica"/>
            </a:endParaRPr>
          </a:p>
        </p:txBody>
      </p:sp>
      <p:sp>
        <p:nvSpPr>
          <p:cNvPr id="4" name="תיבת טקסט 3">
            <a:extLst>
              <a:ext uri="{FF2B5EF4-FFF2-40B4-BE49-F238E27FC236}">
                <a16:creationId xmlns:a16="http://schemas.microsoft.com/office/drawing/2014/main" id="{AEA028F4-95C0-0D2A-5F98-F2611E89C9B3}"/>
              </a:ext>
            </a:extLst>
          </p:cNvPr>
          <p:cNvSpPr txBox="1"/>
          <p:nvPr/>
        </p:nvSpPr>
        <p:spPr>
          <a:xfrm>
            <a:off x="14722082" y="11812356"/>
            <a:ext cx="6236043" cy="1887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800" b="0" i="0" u="none" strike="noStrike" cap="none" spc="0" normalizeH="0" baseline="0" dirty="0">
                <a:ln>
                  <a:noFill/>
                </a:ln>
                <a:solidFill>
                  <a:srgbClr val="FFFFFF"/>
                </a:solidFill>
                <a:effectLst>
                  <a:outerShdw blurRad="50800" dist="38100" dir="5400000" rotWithShape="0">
                    <a:srgbClr val="000000"/>
                  </a:outerShdw>
                </a:effectLst>
                <a:uFillTx/>
                <a:latin typeface="+mn-lt"/>
                <a:ea typeface="+mn-ea"/>
                <a:cs typeface="+mn-cs"/>
                <a:sym typeface="Helvetica"/>
              </a:rPr>
              <a:t>Bar machluf </a:t>
            </a:r>
          </a:p>
          <a:p>
            <a:pPr marL="0" marR="0" indent="0" algn="ctr" defTabSz="825500" rtl="0" fontAlgn="auto" latinLnBrk="0" hangingPunct="0">
              <a:lnSpc>
                <a:spcPct val="100000"/>
              </a:lnSpc>
              <a:spcBef>
                <a:spcPts val="0"/>
              </a:spcBef>
              <a:spcAft>
                <a:spcPts val="0"/>
              </a:spcAft>
              <a:buClrTx/>
              <a:buSzTx/>
              <a:buFontTx/>
              <a:buNone/>
              <a:tabLst/>
            </a:pPr>
            <a:r>
              <a:rPr lang="en-US" dirty="0" err="1"/>
              <a:t>Yovel</a:t>
            </a:r>
            <a:r>
              <a:rPr lang="en-US" dirty="0"/>
              <a:t> </a:t>
            </a:r>
            <a:r>
              <a:rPr lang="en-US" dirty="0" err="1"/>
              <a:t>hadad</a:t>
            </a:r>
            <a:endParaRPr kumimoji="0" lang="en-IL" sz="5800" b="0" i="0" u="none" strike="noStrike" cap="none" spc="0" normalizeH="0" baseline="0" dirty="0">
              <a:ln>
                <a:noFill/>
              </a:ln>
              <a:solidFill>
                <a:srgbClr val="FFFFFF"/>
              </a:solidFill>
              <a:effectLst>
                <a:outerShdw blurRad="50800" dist="38100" dir="5400000" rotWithShape="0">
                  <a:srgbClr val="000000"/>
                </a:outerShdw>
              </a:effectLst>
              <a:uFillTx/>
              <a:latin typeface="+mn-lt"/>
              <a:ea typeface="+mn-ea"/>
              <a:cs typeface="+mn-cs"/>
              <a:sym typeface="Helvetica"/>
            </a:endParaRPr>
          </a:p>
        </p:txBody>
      </p:sp>
    </p:spTree>
  </p:cSld>
  <p:clrMapOvr>
    <a:masterClrMapping/>
  </p:clrMapOvr>
  <p:transition spd="med" advTm="781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23" name="1271565-cool-cleveland-cavaliers-wallpaper-hd-2018-1920x1200.jpeg" descr="1271565-cool-cleveland-cavaliers-wallpaper-hd-2018-1920x1200.jpeg"/>
          <p:cNvPicPr>
            <a:picLocks noChangeAspect="1"/>
          </p:cNvPicPr>
          <p:nvPr/>
        </p:nvPicPr>
        <p:blipFill>
          <a:blip r:embed="rId5">
            <a:alphaModFix amt="63577"/>
          </a:blip>
          <a:stretch>
            <a:fillRect/>
          </a:stretch>
        </p:blipFill>
        <p:spPr>
          <a:xfrm>
            <a:off x="5526242" y="0"/>
            <a:ext cx="21945604" cy="13716002"/>
          </a:xfrm>
          <a:prstGeom prst="rect">
            <a:avLst/>
          </a:prstGeom>
          <a:ln w="12700">
            <a:miter lim="400000"/>
          </a:ln>
        </p:spPr>
      </p:pic>
      <p:pic>
        <p:nvPicPr>
          <p:cNvPr id="124" name="3f7e23408424c628e45dff989e23ecee.jpeg" descr="3f7e23408424c628e45dff989e23ecee.jpeg"/>
          <p:cNvPicPr>
            <a:picLocks noChangeAspect="1"/>
          </p:cNvPicPr>
          <p:nvPr/>
        </p:nvPicPr>
        <p:blipFill>
          <a:blip r:embed="rId6">
            <a:alphaModFix amt="84999"/>
          </a:blip>
          <a:stretch>
            <a:fillRect/>
          </a:stretch>
        </p:blipFill>
        <p:spPr>
          <a:xfrm>
            <a:off x="977634" y="-9154673"/>
            <a:ext cx="11413737" cy="15218315"/>
          </a:xfrm>
          <a:prstGeom prst="rect">
            <a:avLst/>
          </a:prstGeom>
          <a:ln w="12700">
            <a:miter lim="400000"/>
          </a:ln>
        </p:spPr>
      </p:pic>
      <p:sp>
        <p:nvSpPr>
          <p:cNvPr id="125" name="What is the Most Valuable NBA…"/>
          <p:cNvSpPr txBox="1"/>
          <p:nvPr/>
        </p:nvSpPr>
        <p:spPr>
          <a:xfrm>
            <a:off x="-897093" y="1290031"/>
            <a:ext cx="13609520" cy="4341451"/>
          </a:xfrm>
          <a:prstGeom prst="rect">
            <a:avLst/>
          </a:prstGeom>
          <a:ln w="25400">
            <a:solidFill>
              <a:srgbClr val="ACA6A4"/>
            </a:solidFill>
            <a:miter lim="400000"/>
          </a:ln>
          <a:effectLst>
            <a:outerShdw blurRad="25400" dist="38100" dir="2700000" rotWithShape="0">
              <a:srgbClr val="000000">
                <a:alpha val="6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8700">
                <a:solidFill>
                  <a:srgbClr val="FFBD80"/>
                </a:solidFill>
                <a:latin typeface="Chalkduster"/>
                <a:ea typeface="Chalkduster"/>
                <a:cs typeface="Chalkduster"/>
                <a:sym typeface="Chalkduster"/>
              </a:defRPr>
            </a:pPr>
            <a:r>
              <a:t>What is the Most Valuable NBA </a:t>
            </a:r>
          </a:p>
          <a:p>
            <a:pPr>
              <a:defRPr sz="8700">
                <a:solidFill>
                  <a:srgbClr val="FFBD80"/>
                </a:solidFill>
                <a:latin typeface="Chalkduster"/>
                <a:ea typeface="Chalkduster"/>
                <a:cs typeface="Chalkduster"/>
                <a:sym typeface="Chalkduster"/>
              </a:defRPr>
            </a:pPr>
            <a:r>
              <a:t>Player?</a:t>
            </a:r>
          </a:p>
        </p:txBody>
      </p:sp>
      <p:pic>
        <p:nvPicPr>
          <p:cNvPr id="126" name="3f7e23408424c628e45dff989e23ecee.jpeg" descr="3f7e23408424c628e45dff989e23ecee.jpeg"/>
          <p:cNvPicPr>
            <a:picLocks noChangeAspect="1"/>
          </p:cNvPicPr>
          <p:nvPr/>
        </p:nvPicPr>
        <p:blipFill>
          <a:blip r:embed="rId6">
            <a:alphaModFix amt="58430"/>
          </a:blip>
          <a:stretch>
            <a:fillRect/>
          </a:stretch>
        </p:blipFill>
        <p:spPr>
          <a:xfrm>
            <a:off x="2179010" y="6909068"/>
            <a:ext cx="4473720" cy="5964957"/>
          </a:xfrm>
          <a:prstGeom prst="rect">
            <a:avLst/>
          </a:prstGeom>
          <a:ln w="12700">
            <a:miter lim="400000"/>
          </a:ln>
        </p:spPr>
      </p:pic>
      <p:pic>
        <p:nvPicPr>
          <p:cNvPr id="127" name="3f7e23408424c628e45dff989e23ecee.jpeg" descr="3f7e23408424c628e45dff989e23ecee.jpeg"/>
          <p:cNvPicPr>
            <a:picLocks noChangeAspect="1"/>
          </p:cNvPicPr>
          <p:nvPr/>
        </p:nvPicPr>
        <p:blipFill>
          <a:blip r:embed="rId6">
            <a:alphaModFix amt="58430"/>
          </a:blip>
          <a:stretch>
            <a:fillRect/>
          </a:stretch>
        </p:blipFill>
        <p:spPr>
          <a:xfrm>
            <a:off x="5499668" y="6388706"/>
            <a:ext cx="4473719" cy="5964956"/>
          </a:xfrm>
          <a:prstGeom prst="rect">
            <a:avLst/>
          </a:prstGeom>
          <a:ln w="12700">
            <a:miter lim="400000"/>
          </a:ln>
        </p:spPr>
      </p:pic>
      <p:pic>
        <p:nvPicPr>
          <p:cNvPr id="128" name="3f7e23408424c628e45dff989e23ecee.jpeg" descr="3f7e23408424c628e45dff989e23ecee.jpeg"/>
          <p:cNvPicPr>
            <a:picLocks noChangeAspect="1"/>
          </p:cNvPicPr>
          <p:nvPr/>
        </p:nvPicPr>
        <p:blipFill>
          <a:blip r:embed="rId6">
            <a:alphaModFix amt="58430"/>
          </a:blip>
          <a:stretch>
            <a:fillRect/>
          </a:stretch>
        </p:blipFill>
        <p:spPr>
          <a:xfrm>
            <a:off x="9955141" y="6388706"/>
            <a:ext cx="4473719" cy="5964956"/>
          </a:xfrm>
          <a:prstGeom prst="rect">
            <a:avLst/>
          </a:prstGeom>
          <a:ln w="12700">
            <a:miter lim="400000"/>
          </a:ln>
        </p:spPr>
      </p:pic>
      <p:pic>
        <p:nvPicPr>
          <p:cNvPr id="129" name="3f7e23408424c628e45dff989e23ecee.jpeg" descr="3f7e23408424c628e45dff989e23ecee.jpeg"/>
          <p:cNvPicPr>
            <a:picLocks noChangeAspect="1"/>
          </p:cNvPicPr>
          <p:nvPr/>
        </p:nvPicPr>
        <p:blipFill>
          <a:blip r:embed="rId6">
            <a:alphaModFix amt="58430"/>
          </a:blip>
          <a:stretch>
            <a:fillRect/>
          </a:stretch>
        </p:blipFill>
        <p:spPr>
          <a:xfrm>
            <a:off x="14262185" y="6388706"/>
            <a:ext cx="4473719" cy="5964956"/>
          </a:xfrm>
          <a:prstGeom prst="rect">
            <a:avLst/>
          </a:prstGeom>
          <a:ln w="12700">
            <a:miter lim="400000"/>
          </a:ln>
        </p:spPr>
      </p:pic>
      <p:pic>
        <p:nvPicPr>
          <p:cNvPr id="130" name="3f7e23408424c628e45dff989e23ecee.jpeg" descr="3f7e23408424c628e45dff989e23ecee.jpeg"/>
          <p:cNvPicPr>
            <a:picLocks noChangeAspect="1"/>
          </p:cNvPicPr>
          <p:nvPr/>
        </p:nvPicPr>
        <p:blipFill>
          <a:blip r:embed="rId6">
            <a:alphaModFix amt="58430"/>
          </a:blip>
          <a:stretch>
            <a:fillRect/>
          </a:stretch>
        </p:blipFill>
        <p:spPr>
          <a:xfrm>
            <a:off x="18705870" y="6388706"/>
            <a:ext cx="4473718" cy="5964956"/>
          </a:xfrm>
          <a:prstGeom prst="rect">
            <a:avLst/>
          </a:prstGeom>
          <a:ln w="12700">
            <a:miter lim="400000"/>
          </a:ln>
        </p:spPr>
      </p:pic>
      <p:pic>
        <p:nvPicPr>
          <p:cNvPr id="131" name="3f7e23408424c628e45dff989e23ecee.jpeg" descr="3f7e23408424c628e45dff989e23ecee.jpeg"/>
          <p:cNvPicPr>
            <a:picLocks noChangeAspect="1"/>
          </p:cNvPicPr>
          <p:nvPr/>
        </p:nvPicPr>
        <p:blipFill>
          <a:blip r:embed="rId6">
            <a:alphaModFix amt="58430"/>
          </a:blip>
          <a:srcRect l="4823"/>
          <a:stretch>
            <a:fillRect/>
          </a:stretch>
        </p:blipFill>
        <p:spPr>
          <a:xfrm>
            <a:off x="23024701" y="6388667"/>
            <a:ext cx="4257931" cy="5964955"/>
          </a:xfrm>
          <a:prstGeom prst="rect">
            <a:avLst/>
          </a:prstGeom>
          <a:ln w="12700">
            <a:miter lim="400000"/>
          </a:ln>
        </p:spPr>
      </p:pic>
      <p:sp>
        <p:nvSpPr>
          <p:cNvPr id="132" name="The National Basketball Association Most Valuable Player Award (MVP) is an annual National Basketball Association (NBA) award given since the 1955–56 season to the best performing player of the regular season. The winner receives the Maurice Podoloff Tro"/>
          <p:cNvSpPr txBox="1"/>
          <p:nvPr/>
        </p:nvSpPr>
        <p:spPr>
          <a:xfrm>
            <a:off x="92050" y="7616604"/>
            <a:ext cx="24199901" cy="40305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800">
                <a:latin typeface="Chalkboard"/>
                <a:ea typeface="Chalkboard"/>
                <a:cs typeface="Chalkboard"/>
                <a:sym typeface="Chalkboard"/>
              </a:defRPr>
            </a:pPr>
            <a:r>
              <a:rPr dirty="0"/>
              <a:t>The National Basketball Association Most Valuable Player Award (MVP) is an annual</a:t>
            </a:r>
          </a:p>
          <a:p>
            <a:pPr>
              <a:defRPr sz="4800">
                <a:latin typeface="Chalkboard"/>
                <a:ea typeface="Chalkboard"/>
                <a:cs typeface="Chalkboard"/>
                <a:sym typeface="Chalkboard"/>
              </a:defRPr>
            </a:pPr>
            <a:r>
              <a:rPr dirty="0"/>
              <a:t> National Basketball Association (NBA) award given since the 1955–56 season to the</a:t>
            </a:r>
          </a:p>
          <a:p>
            <a:pPr>
              <a:defRPr sz="4800">
                <a:latin typeface="Chalkboard"/>
                <a:ea typeface="Chalkboard"/>
                <a:cs typeface="Chalkboard"/>
                <a:sym typeface="Chalkboard"/>
              </a:defRPr>
            </a:pPr>
            <a:r>
              <a:rPr dirty="0"/>
              <a:t> best performing player of the regular season. The winner receives the Maurice</a:t>
            </a:r>
          </a:p>
          <a:p>
            <a:pPr>
              <a:defRPr sz="4800">
                <a:latin typeface="Chalkboard"/>
                <a:ea typeface="Chalkboard"/>
                <a:cs typeface="Chalkboard"/>
                <a:sym typeface="Chalkboard"/>
              </a:defRPr>
            </a:pPr>
            <a:r>
              <a:rPr dirty="0"/>
              <a:t> Podoloff Trophy, which is named in honor of the first commissioner (then president) of</a:t>
            </a:r>
          </a:p>
          <a:p>
            <a:pPr>
              <a:defRPr sz="4800">
                <a:latin typeface="Chalkboard"/>
                <a:ea typeface="Chalkboard"/>
                <a:cs typeface="Chalkboard"/>
                <a:sym typeface="Chalkboard"/>
              </a:defRPr>
            </a:pPr>
            <a:r>
              <a:rPr dirty="0"/>
              <a:t> the NBA, who served from 1946 until 1963</a:t>
            </a:r>
          </a:p>
        </p:txBody>
      </p:sp>
      <p:pic>
        <p:nvPicPr>
          <p:cNvPr id="6" name="שמע 5">
            <a:hlinkClick r:id="" action="ppaction://media"/>
            <a:extLst>
              <a:ext uri="{FF2B5EF4-FFF2-40B4-BE49-F238E27FC236}">
                <a16:creationId xmlns:a16="http://schemas.microsoft.com/office/drawing/2014/main" id="{5B285BB3-219E-9C11-9FDE-66F6EA2BD24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3761700" y="13093700"/>
            <a:ext cx="406400" cy="406400"/>
          </a:xfrm>
          <a:prstGeom prst="rect">
            <a:avLst/>
          </a:prstGeom>
        </p:spPr>
      </p:pic>
    </p:spTree>
  </p:cSld>
  <p:clrMapOvr>
    <a:masterClrMapping/>
  </p:clrMapOvr>
  <p:transition spd="med" advTm="1096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34" name="595b14a661518_409576b.jpeg" descr="595b14a661518_409576b.jpeg"/>
          <p:cNvPicPr>
            <a:picLocks noChangeAspect="1"/>
          </p:cNvPicPr>
          <p:nvPr/>
        </p:nvPicPr>
        <p:blipFill>
          <a:blip r:embed="rId5">
            <a:alphaModFix amt="86716"/>
          </a:blip>
          <a:stretch>
            <a:fillRect/>
          </a:stretch>
        </p:blipFill>
        <p:spPr>
          <a:xfrm>
            <a:off x="11910872" y="-32085"/>
            <a:ext cx="15858290" cy="9905708"/>
          </a:xfrm>
          <a:prstGeom prst="rect">
            <a:avLst/>
          </a:prstGeom>
          <a:ln w="12700">
            <a:miter lim="400000"/>
          </a:ln>
        </p:spPr>
      </p:pic>
      <p:pic>
        <p:nvPicPr>
          <p:cNvPr id="135" name="3f7e23408424c628e45dff989e23ecee.jpeg" descr="3f7e23408424c628e45dff989e23ecee.jpeg"/>
          <p:cNvPicPr>
            <a:picLocks noChangeAspect="1"/>
          </p:cNvPicPr>
          <p:nvPr/>
        </p:nvPicPr>
        <p:blipFill>
          <a:blip r:embed="rId6">
            <a:alphaModFix amt="84999"/>
          </a:blip>
          <a:stretch>
            <a:fillRect/>
          </a:stretch>
        </p:blipFill>
        <p:spPr>
          <a:xfrm>
            <a:off x="1840783" y="-9111516"/>
            <a:ext cx="11413738" cy="15218317"/>
          </a:xfrm>
          <a:prstGeom prst="rect">
            <a:avLst/>
          </a:prstGeom>
          <a:ln w="12700">
            <a:miter lim="400000"/>
          </a:ln>
        </p:spPr>
      </p:pic>
      <p:sp>
        <p:nvSpPr>
          <p:cNvPr id="136" name="Main data science process steps of the project"/>
          <p:cNvSpPr txBox="1"/>
          <p:nvPr/>
        </p:nvSpPr>
        <p:spPr>
          <a:xfrm>
            <a:off x="-120256" y="1246874"/>
            <a:ext cx="13609517" cy="4341450"/>
          </a:xfrm>
          <a:prstGeom prst="rect">
            <a:avLst/>
          </a:prstGeom>
          <a:ln w="25400">
            <a:solidFill>
              <a:srgbClr val="ACA6A4"/>
            </a:solidFill>
            <a:miter lim="400000"/>
          </a:ln>
          <a:effectLst>
            <a:outerShdw blurRad="25400" dist="38100" dir="2700000" rotWithShape="0">
              <a:srgbClr val="000000">
                <a:alpha val="6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8700">
                <a:solidFill>
                  <a:srgbClr val="FFBD80"/>
                </a:solidFill>
                <a:latin typeface="Chalkduster"/>
                <a:ea typeface="Chalkduster"/>
                <a:cs typeface="Chalkduster"/>
                <a:sym typeface="Chalkduster"/>
              </a:defRPr>
            </a:lvl1pPr>
          </a:lstStyle>
          <a:p>
            <a:r>
              <a:t>Main data science process steps of the project</a:t>
            </a:r>
          </a:p>
        </p:txBody>
      </p:sp>
      <p:pic>
        <p:nvPicPr>
          <p:cNvPr id="137" name="3f7e23408424c628e45dff989e23ecee.jpeg" descr="3f7e23408424c628e45dff989e23ecee.jpeg"/>
          <p:cNvPicPr>
            <a:picLocks noChangeAspect="1"/>
          </p:cNvPicPr>
          <p:nvPr/>
        </p:nvPicPr>
        <p:blipFill>
          <a:blip r:embed="rId6">
            <a:alphaModFix amt="58430"/>
          </a:blip>
          <a:stretch>
            <a:fillRect/>
          </a:stretch>
        </p:blipFill>
        <p:spPr>
          <a:xfrm>
            <a:off x="2072833" y="6887890"/>
            <a:ext cx="4473720" cy="5964957"/>
          </a:xfrm>
          <a:prstGeom prst="rect">
            <a:avLst/>
          </a:prstGeom>
          <a:ln w="12700">
            <a:miter lim="400000"/>
          </a:ln>
        </p:spPr>
      </p:pic>
      <p:pic>
        <p:nvPicPr>
          <p:cNvPr id="138" name="3f7e23408424c628e45dff989e23ecee.jpeg" descr="3f7e23408424c628e45dff989e23ecee.jpeg"/>
          <p:cNvPicPr>
            <a:picLocks noChangeAspect="1"/>
          </p:cNvPicPr>
          <p:nvPr/>
        </p:nvPicPr>
        <p:blipFill>
          <a:blip r:embed="rId6">
            <a:alphaModFix amt="58430"/>
          </a:blip>
          <a:stretch>
            <a:fillRect/>
          </a:stretch>
        </p:blipFill>
        <p:spPr>
          <a:xfrm>
            <a:off x="5499668" y="6388706"/>
            <a:ext cx="4473719" cy="5964956"/>
          </a:xfrm>
          <a:prstGeom prst="rect">
            <a:avLst/>
          </a:prstGeom>
          <a:ln w="12700">
            <a:miter lim="400000"/>
          </a:ln>
        </p:spPr>
      </p:pic>
      <p:pic>
        <p:nvPicPr>
          <p:cNvPr id="139" name="3f7e23408424c628e45dff989e23ecee.jpeg" descr="3f7e23408424c628e45dff989e23ecee.jpeg"/>
          <p:cNvPicPr>
            <a:picLocks noChangeAspect="1"/>
          </p:cNvPicPr>
          <p:nvPr/>
        </p:nvPicPr>
        <p:blipFill>
          <a:blip r:embed="rId6">
            <a:alphaModFix amt="58430"/>
          </a:blip>
          <a:stretch>
            <a:fillRect/>
          </a:stretch>
        </p:blipFill>
        <p:spPr>
          <a:xfrm>
            <a:off x="9788050" y="6416924"/>
            <a:ext cx="4473719" cy="5964956"/>
          </a:xfrm>
          <a:prstGeom prst="rect">
            <a:avLst/>
          </a:prstGeom>
          <a:ln w="12700">
            <a:miter lim="400000"/>
          </a:ln>
        </p:spPr>
      </p:pic>
      <p:pic>
        <p:nvPicPr>
          <p:cNvPr id="140" name="3f7e23408424c628e45dff989e23ecee.jpeg" descr="3f7e23408424c628e45dff989e23ecee.jpeg"/>
          <p:cNvPicPr>
            <a:picLocks noChangeAspect="1"/>
          </p:cNvPicPr>
          <p:nvPr/>
        </p:nvPicPr>
        <p:blipFill>
          <a:blip r:embed="rId6">
            <a:alphaModFix amt="58430"/>
          </a:blip>
          <a:stretch>
            <a:fillRect/>
          </a:stretch>
        </p:blipFill>
        <p:spPr>
          <a:xfrm>
            <a:off x="14232151" y="6276251"/>
            <a:ext cx="4473719" cy="5964956"/>
          </a:xfrm>
          <a:prstGeom prst="rect">
            <a:avLst/>
          </a:prstGeom>
          <a:ln w="12700">
            <a:miter lim="400000"/>
          </a:ln>
        </p:spPr>
      </p:pic>
      <p:pic>
        <p:nvPicPr>
          <p:cNvPr id="141" name="3f7e23408424c628e45dff989e23ecee.jpeg" descr="3f7e23408424c628e45dff989e23ecee.jpeg"/>
          <p:cNvPicPr>
            <a:picLocks noChangeAspect="1"/>
          </p:cNvPicPr>
          <p:nvPr/>
        </p:nvPicPr>
        <p:blipFill>
          <a:blip r:embed="rId6">
            <a:alphaModFix amt="58430"/>
          </a:blip>
          <a:stretch>
            <a:fillRect/>
          </a:stretch>
        </p:blipFill>
        <p:spPr>
          <a:xfrm>
            <a:off x="18705870" y="6388706"/>
            <a:ext cx="4473718" cy="5964956"/>
          </a:xfrm>
          <a:prstGeom prst="rect">
            <a:avLst/>
          </a:prstGeom>
          <a:ln w="12700">
            <a:miter lim="400000"/>
          </a:ln>
        </p:spPr>
      </p:pic>
      <p:pic>
        <p:nvPicPr>
          <p:cNvPr id="142" name="3f7e23408424c628e45dff989e23ecee.jpeg" descr="3f7e23408424c628e45dff989e23ecee.jpeg"/>
          <p:cNvPicPr>
            <a:picLocks noChangeAspect="1"/>
          </p:cNvPicPr>
          <p:nvPr/>
        </p:nvPicPr>
        <p:blipFill>
          <a:blip r:embed="rId6">
            <a:alphaModFix amt="58430"/>
          </a:blip>
          <a:srcRect l="4823"/>
          <a:stretch>
            <a:fillRect/>
          </a:stretch>
        </p:blipFill>
        <p:spPr>
          <a:xfrm>
            <a:off x="23024701" y="6388667"/>
            <a:ext cx="4257931" cy="5964955"/>
          </a:xfrm>
          <a:prstGeom prst="rect">
            <a:avLst/>
          </a:prstGeom>
          <a:ln w="12700">
            <a:miter lim="400000"/>
          </a:ln>
        </p:spPr>
      </p:pic>
      <p:sp>
        <p:nvSpPr>
          <p:cNvPr id="143" name="Data collection of NBA players from 1998 to the current year"/>
          <p:cNvSpPr txBox="1"/>
          <p:nvPr/>
        </p:nvSpPr>
        <p:spPr>
          <a:xfrm>
            <a:off x="1365333" y="6480163"/>
            <a:ext cx="17216107" cy="8809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atin typeface="Chalkboard"/>
                <a:ea typeface="Chalkboard"/>
                <a:cs typeface="Chalkboard"/>
                <a:sym typeface="Chalkboard"/>
              </a:defRPr>
            </a:lvl1pPr>
          </a:lstStyle>
          <a:p>
            <a:r>
              <a:rPr dirty="0"/>
              <a:t>Data collection of NBA players from 1998 to the current year</a:t>
            </a:r>
          </a:p>
        </p:txBody>
      </p:sp>
      <p:sp>
        <p:nvSpPr>
          <p:cNvPr id="144" name="Подтверждено"/>
          <p:cNvSpPr/>
          <p:nvPr/>
        </p:nvSpPr>
        <p:spPr>
          <a:xfrm>
            <a:off x="594988" y="6266157"/>
            <a:ext cx="1270003" cy="1270003"/>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blipFill>
            <a:blip r:embed="rId7"/>
          </a:blipFill>
          <a:ln w="12700">
            <a:miter lim="400000"/>
          </a:ln>
        </p:spPr>
        <p:txBody>
          <a:bodyPr lIns="50800" tIns="50800" rIns="50800" bIns="50800" anchor="ctr"/>
          <a:lstStyle/>
          <a:p>
            <a:pPr>
              <a:defRPr sz="5000">
                <a:latin typeface="Helvetica Neue Light"/>
                <a:ea typeface="Helvetica Neue Light"/>
                <a:cs typeface="Helvetica Neue Light"/>
                <a:sym typeface="Helvetica Neue Light"/>
              </a:defRPr>
            </a:pPr>
            <a:endParaRPr/>
          </a:p>
        </p:txBody>
      </p:sp>
      <p:sp>
        <p:nvSpPr>
          <p:cNvPr id="145" name="Data cleaning, data preparation"/>
          <p:cNvSpPr txBox="1"/>
          <p:nvPr/>
        </p:nvSpPr>
        <p:spPr>
          <a:xfrm>
            <a:off x="2055357" y="7954461"/>
            <a:ext cx="8665540" cy="880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atin typeface="Chalkboard"/>
                <a:ea typeface="Chalkboard"/>
                <a:cs typeface="Chalkboard"/>
                <a:sym typeface="Chalkboard"/>
              </a:defRPr>
            </a:lvl1pPr>
          </a:lstStyle>
          <a:p>
            <a:r>
              <a:rPr dirty="0"/>
              <a:t>Data cleaning, data preparation</a:t>
            </a:r>
          </a:p>
        </p:txBody>
      </p:sp>
      <p:sp>
        <p:nvSpPr>
          <p:cNvPr id="146" name="Подтверждено"/>
          <p:cNvSpPr/>
          <p:nvPr/>
        </p:nvSpPr>
        <p:spPr>
          <a:xfrm>
            <a:off x="592514" y="7759920"/>
            <a:ext cx="1270004" cy="1270003"/>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blipFill>
            <a:blip r:embed="rId7"/>
          </a:blipFill>
          <a:ln w="12700">
            <a:miter lim="400000"/>
          </a:ln>
        </p:spPr>
        <p:txBody>
          <a:bodyPr lIns="50800" tIns="50800" rIns="50800" bIns="50800" anchor="ctr"/>
          <a:lstStyle/>
          <a:p>
            <a:pPr>
              <a:defRPr sz="5000">
                <a:latin typeface="Helvetica Neue Light"/>
                <a:ea typeface="Helvetica Neue Light"/>
                <a:cs typeface="Helvetica Neue Light"/>
                <a:sym typeface="Helvetica Neue Light"/>
              </a:defRPr>
            </a:pPr>
            <a:endParaRPr/>
          </a:p>
        </p:txBody>
      </p:sp>
      <p:sp>
        <p:nvSpPr>
          <p:cNvPr id="147" name="Exploring Data"/>
          <p:cNvSpPr txBox="1"/>
          <p:nvPr/>
        </p:nvSpPr>
        <p:spPr>
          <a:xfrm>
            <a:off x="2179010" y="9448224"/>
            <a:ext cx="4107350" cy="880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atin typeface="Chalkboard"/>
                <a:ea typeface="Chalkboard"/>
                <a:cs typeface="Chalkboard"/>
                <a:sym typeface="Chalkboard"/>
              </a:defRPr>
            </a:lvl1pPr>
          </a:lstStyle>
          <a:p>
            <a:r>
              <a:rPr dirty="0"/>
              <a:t>Exploring Data</a:t>
            </a:r>
          </a:p>
        </p:txBody>
      </p:sp>
      <p:sp>
        <p:nvSpPr>
          <p:cNvPr id="148" name="Подтверждено"/>
          <p:cNvSpPr/>
          <p:nvPr/>
        </p:nvSpPr>
        <p:spPr>
          <a:xfrm>
            <a:off x="549357" y="9253683"/>
            <a:ext cx="1270004" cy="1270003"/>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blipFill>
            <a:blip r:embed="rId7"/>
          </a:blipFill>
          <a:ln w="12700">
            <a:miter lim="400000"/>
          </a:ln>
        </p:spPr>
        <p:txBody>
          <a:bodyPr lIns="50800" tIns="50800" rIns="50800" bIns="50800" anchor="ctr"/>
          <a:lstStyle/>
          <a:p>
            <a:pPr>
              <a:defRPr sz="5000">
                <a:latin typeface="Helvetica Neue Light"/>
                <a:ea typeface="Helvetica Neue Light"/>
                <a:cs typeface="Helvetica Neue Light"/>
                <a:sym typeface="Helvetica Neue Light"/>
              </a:defRPr>
            </a:pPr>
            <a:endParaRPr/>
          </a:p>
        </p:txBody>
      </p:sp>
      <p:sp>
        <p:nvSpPr>
          <p:cNvPr id="149" name="Data preprocessing. Feature ingineering"/>
          <p:cNvSpPr txBox="1"/>
          <p:nvPr/>
        </p:nvSpPr>
        <p:spPr>
          <a:xfrm>
            <a:off x="2220282" y="10981327"/>
            <a:ext cx="10264028"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atin typeface="Chalkboard"/>
                <a:ea typeface="Chalkboard"/>
                <a:cs typeface="Chalkboard"/>
                <a:sym typeface="Chalkboard"/>
              </a:defRPr>
            </a:lvl1pPr>
          </a:lstStyle>
          <a:p>
            <a:r>
              <a:rPr dirty="0"/>
              <a:t>Data preprocessing. Feature </a:t>
            </a:r>
            <a:r>
              <a:rPr lang="en-US" dirty="0"/>
              <a:t>e</a:t>
            </a:r>
            <a:r>
              <a:rPr dirty="0"/>
              <a:t>ngineering</a:t>
            </a:r>
          </a:p>
        </p:txBody>
      </p:sp>
      <p:sp>
        <p:nvSpPr>
          <p:cNvPr id="150" name="Подтверждено"/>
          <p:cNvSpPr/>
          <p:nvPr/>
        </p:nvSpPr>
        <p:spPr>
          <a:xfrm>
            <a:off x="546884" y="10747443"/>
            <a:ext cx="1270004" cy="1270004"/>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blipFill>
            <a:blip r:embed="rId7"/>
          </a:blipFill>
          <a:ln w="12700">
            <a:miter lim="400000"/>
          </a:ln>
        </p:spPr>
        <p:txBody>
          <a:bodyPr lIns="50800" tIns="50800" rIns="50800" bIns="50800" anchor="ctr"/>
          <a:lstStyle/>
          <a:p>
            <a:pPr>
              <a:defRPr sz="5000">
                <a:latin typeface="Helvetica Neue Light"/>
                <a:ea typeface="Helvetica Neue Light"/>
                <a:cs typeface="Helvetica Neue Light"/>
                <a:sym typeface="Helvetica Neue Light"/>
              </a:defRPr>
            </a:pPr>
            <a:endParaRPr/>
          </a:p>
        </p:txBody>
      </p:sp>
      <p:sp>
        <p:nvSpPr>
          <p:cNvPr id="151" name="Modeling predictive machine learning model"/>
          <p:cNvSpPr txBox="1"/>
          <p:nvPr/>
        </p:nvSpPr>
        <p:spPr>
          <a:xfrm>
            <a:off x="1864991" y="12435749"/>
            <a:ext cx="12126452" cy="880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a:latin typeface="Chalkboard"/>
                <a:ea typeface="Chalkboard"/>
                <a:cs typeface="Chalkboard"/>
                <a:sym typeface="Chalkboard"/>
              </a:defRPr>
            </a:lvl1pPr>
          </a:lstStyle>
          <a:p>
            <a:r>
              <a:rPr dirty="0"/>
              <a:t>Modeling predictive machine learning model</a:t>
            </a:r>
          </a:p>
        </p:txBody>
      </p:sp>
      <p:sp>
        <p:nvSpPr>
          <p:cNvPr id="152" name="Подтверждено"/>
          <p:cNvSpPr/>
          <p:nvPr/>
        </p:nvSpPr>
        <p:spPr>
          <a:xfrm>
            <a:off x="587569" y="12241207"/>
            <a:ext cx="1270004" cy="1270003"/>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blipFill>
            <a:blip r:embed="rId7"/>
          </a:blipFill>
          <a:ln w="12700">
            <a:miter lim="400000"/>
          </a:ln>
        </p:spPr>
        <p:txBody>
          <a:bodyPr lIns="50800" tIns="50800" rIns="50800" bIns="50800" anchor="ctr"/>
          <a:lstStyle/>
          <a:p>
            <a:pPr>
              <a:defRPr sz="5000">
                <a:latin typeface="Helvetica Neue Light"/>
                <a:ea typeface="Helvetica Neue Light"/>
                <a:cs typeface="Helvetica Neue Light"/>
                <a:sym typeface="Helvetica Neue Light"/>
              </a:defRPr>
            </a:pPr>
            <a:endParaRPr/>
          </a:p>
        </p:txBody>
      </p:sp>
      <p:pic>
        <p:nvPicPr>
          <p:cNvPr id="6" name="שמע 5">
            <a:hlinkClick r:id="" action="ppaction://media"/>
            <a:extLst>
              <a:ext uri="{FF2B5EF4-FFF2-40B4-BE49-F238E27FC236}">
                <a16:creationId xmlns:a16="http://schemas.microsoft.com/office/drawing/2014/main" id="{B3861C3C-E250-62DF-E88D-B56710108C2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3761700" y="13093700"/>
            <a:ext cx="406400" cy="406400"/>
          </a:xfrm>
          <a:prstGeom prst="rect">
            <a:avLst/>
          </a:prstGeom>
        </p:spPr>
      </p:pic>
    </p:spTree>
  </p:cSld>
  <p:clrMapOvr>
    <a:masterClrMapping/>
  </p:clrMapOvr>
  <p:transition spd="med" advTm="213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4" name="iXZt9b.jpeg" descr="iXZt9b.jpeg"/>
          <p:cNvPicPr>
            <a:picLocks noChangeAspect="1"/>
          </p:cNvPicPr>
          <p:nvPr/>
        </p:nvPicPr>
        <p:blipFill>
          <a:blip r:embed="rId5">
            <a:alphaModFix amt="69089"/>
          </a:blip>
          <a:stretch>
            <a:fillRect/>
          </a:stretch>
        </p:blipFill>
        <p:spPr>
          <a:xfrm>
            <a:off x="6232249" y="-734258"/>
            <a:ext cx="26642992" cy="16651872"/>
          </a:xfrm>
          <a:prstGeom prst="rect">
            <a:avLst/>
          </a:prstGeom>
          <a:ln w="12700">
            <a:miter lim="400000"/>
          </a:ln>
        </p:spPr>
      </p:pic>
      <p:pic>
        <p:nvPicPr>
          <p:cNvPr id="155" name="3f7e23408424c628e45dff989e23ecee.jpeg" descr="3f7e23408424c628e45dff989e23ecee.jpeg"/>
          <p:cNvPicPr>
            <a:picLocks noChangeAspect="1"/>
          </p:cNvPicPr>
          <p:nvPr/>
        </p:nvPicPr>
        <p:blipFill>
          <a:blip r:embed="rId6">
            <a:alphaModFix amt="84999"/>
          </a:blip>
          <a:stretch>
            <a:fillRect/>
          </a:stretch>
        </p:blipFill>
        <p:spPr>
          <a:xfrm>
            <a:off x="1150263" y="-10880974"/>
            <a:ext cx="11413739" cy="15218315"/>
          </a:xfrm>
          <a:prstGeom prst="rect">
            <a:avLst/>
          </a:prstGeom>
          <a:ln w="12700">
            <a:miter lim="400000"/>
          </a:ln>
        </p:spPr>
      </p:pic>
      <p:sp>
        <p:nvSpPr>
          <p:cNvPr id="156" name="Data collection of NBA players from 1998 to 2022"/>
          <p:cNvSpPr txBox="1"/>
          <p:nvPr/>
        </p:nvSpPr>
        <p:spPr>
          <a:xfrm>
            <a:off x="-983408" y="-47852"/>
            <a:ext cx="13609520" cy="4341450"/>
          </a:xfrm>
          <a:prstGeom prst="rect">
            <a:avLst/>
          </a:prstGeom>
          <a:ln w="25400">
            <a:solidFill>
              <a:srgbClr val="ACA6A4"/>
            </a:solidFill>
            <a:miter lim="400000"/>
          </a:ln>
          <a:effectLst>
            <a:outerShdw blurRad="25400" dist="38100" dir="2700000" rotWithShape="0">
              <a:srgbClr val="000000">
                <a:alpha val="6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8700">
                <a:solidFill>
                  <a:srgbClr val="FFBD80"/>
                </a:solidFill>
                <a:latin typeface="Chalkduster"/>
                <a:ea typeface="Chalkduster"/>
                <a:cs typeface="Chalkduster"/>
                <a:sym typeface="Chalkduster"/>
              </a:defRPr>
            </a:lvl1pPr>
          </a:lstStyle>
          <a:p>
            <a:r>
              <a:t>Data collection of NBA players from 1998 to 2022</a:t>
            </a:r>
          </a:p>
        </p:txBody>
      </p:sp>
      <p:pic>
        <p:nvPicPr>
          <p:cNvPr id="157" name="3f7e23408424c628e45dff989e23ecee.jpeg" descr="3f7e23408424c628e45dff989e23ecee.jpeg"/>
          <p:cNvPicPr>
            <a:picLocks noChangeAspect="1"/>
          </p:cNvPicPr>
          <p:nvPr/>
        </p:nvPicPr>
        <p:blipFill>
          <a:blip r:embed="rId6">
            <a:alphaModFix amt="58430"/>
          </a:blip>
          <a:stretch>
            <a:fillRect/>
          </a:stretch>
        </p:blipFill>
        <p:spPr>
          <a:xfrm>
            <a:off x="5499668" y="6388706"/>
            <a:ext cx="4473719" cy="5964956"/>
          </a:xfrm>
          <a:prstGeom prst="rect">
            <a:avLst/>
          </a:prstGeom>
          <a:ln w="12700">
            <a:miter lim="400000"/>
          </a:ln>
        </p:spPr>
      </p:pic>
      <p:pic>
        <p:nvPicPr>
          <p:cNvPr id="158" name="3f7e23408424c628e45dff989e23ecee.jpeg" descr="3f7e23408424c628e45dff989e23ecee.jpeg"/>
          <p:cNvPicPr>
            <a:picLocks noChangeAspect="1"/>
          </p:cNvPicPr>
          <p:nvPr/>
        </p:nvPicPr>
        <p:blipFill>
          <a:blip r:embed="rId6">
            <a:alphaModFix amt="58430"/>
          </a:blip>
          <a:stretch>
            <a:fillRect/>
          </a:stretch>
        </p:blipFill>
        <p:spPr>
          <a:xfrm>
            <a:off x="9955141" y="6388706"/>
            <a:ext cx="4473719" cy="5964956"/>
          </a:xfrm>
          <a:prstGeom prst="rect">
            <a:avLst/>
          </a:prstGeom>
          <a:ln w="12700">
            <a:miter lim="400000"/>
          </a:ln>
        </p:spPr>
      </p:pic>
      <p:pic>
        <p:nvPicPr>
          <p:cNvPr id="159" name="3f7e23408424c628e45dff989e23ecee.jpeg" descr="3f7e23408424c628e45dff989e23ecee.jpeg"/>
          <p:cNvPicPr>
            <a:picLocks noChangeAspect="1"/>
          </p:cNvPicPr>
          <p:nvPr/>
        </p:nvPicPr>
        <p:blipFill>
          <a:blip r:embed="rId6">
            <a:alphaModFix amt="58430"/>
          </a:blip>
          <a:stretch>
            <a:fillRect/>
          </a:stretch>
        </p:blipFill>
        <p:spPr>
          <a:xfrm>
            <a:off x="14262185" y="6388706"/>
            <a:ext cx="4473719" cy="5964956"/>
          </a:xfrm>
          <a:prstGeom prst="rect">
            <a:avLst/>
          </a:prstGeom>
          <a:ln w="12700">
            <a:miter lim="400000"/>
          </a:ln>
        </p:spPr>
      </p:pic>
      <p:pic>
        <p:nvPicPr>
          <p:cNvPr id="160" name="3f7e23408424c628e45dff989e23ecee.jpeg" descr="3f7e23408424c628e45dff989e23ecee.jpeg"/>
          <p:cNvPicPr>
            <a:picLocks noChangeAspect="1"/>
          </p:cNvPicPr>
          <p:nvPr/>
        </p:nvPicPr>
        <p:blipFill>
          <a:blip r:embed="rId6">
            <a:alphaModFix amt="58430"/>
          </a:blip>
          <a:stretch>
            <a:fillRect/>
          </a:stretch>
        </p:blipFill>
        <p:spPr>
          <a:xfrm>
            <a:off x="18705870" y="6388706"/>
            <a:ext cx="4473718" cy="5964956"/>
          </a:xfrm>
          <a:prstGeom prst="rect">
            <a:avLst/>
          </a:prstGeom>
          <a:ln w="12700">
            <a:miter lim="400000"/>
          </a:ln>
        </p:spPr>
      </p:pic>
      <p:pic>
        <p:nvPicPr>
          <p:cNvPr id="161" name="3f7e23408424c628e45dff989e23ecee.jpeg" descr="3f7e23408424c628e45dff989e23ecee.jpeg"/>
          <p:cNvPicPr>
            <a:picLocks noChangeAspect="1"/>
          </p:cNvPicPr>
          <p:nvPr/>
        </p:nvPicPr>
        <p:blipFill>
          <a:blip r:embed="rId6">
            <a:alphaModFix amt="58430"/>
          </a:blip>
          <a:srcRect l="4823"/>
          <a:stretch>
            <a:fillRect/>
          </a:stretch>
        </p:blipFill>
        <p:spPr>
          <a:xfrm>
            <a:off x="23024701" y="6388667"/>
            <a:ext cx="4257931" cy="5964955"/>
          </a:xfrm>
          <a:prstGeom prst="rect">
            <a:avLst/>
          </a:prstGeom>
          <a:ln w="12700">
            <a:miter lim="400000"/>
          </a:ln>
        </p:spPr>
      </p:pic>
      <p:sp>
        <p:nvSpPr>
          <p:cNvPr id="162" name="Data collection carried out in two stages:…"/>
          <p:cNvSpPr txBox="1"/>
          <p:nvPr/>
        </p:nvSpPr>
        <p:spPr>
          <a:xfrm>
            <a:off x="8929120" y="7687896"/>
            <a:ext cx="15139850" cy="2702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20000"/>
              </a:lnSpc>
              <a:defRPr sz="4800">
                <a:latin typeface="Chalkboard"/>
                <a:ea typeface="Chalkboard"/>
                <a:cs typeface="Chalkboard"/>
                <a:sym typeface="Chalkboard"/>
              </a:defRPr>
            </a:pPr>
            <a:r>
              <a:rPr dirty="0"/>
              <a:t>Data collection carried out </a:t>
            </a:r>
            <a:r>
              <a:rPr b="1" u="sng" dirty="0"/>
              <a:t>in </a:t>
            </a:r>
            <a:r>
              <a:rPr lang="en-US" b="1" u="sng" dirty="0"/>
              <a:t>one </a:t>
            </a:r>
            <a:r>
              <a:rPr b="1" u="sng" dirty="0"/>
              <a:t>stages</a:t>
            </a:r>
            <a:r>
              <a:rPr dirty="0"/>
              <a:t>:</a:t>
            </a:r>
          </a:p>
          <a:p>
            <a:pPr marL="914400" indent="-914400" algn="l">
              <a:lnSpc>
                <a:spcPct val="120000"/>
              </a:lnSpc>
              <a:buSzPct val="100000"/>
              <a:buAutoNum type="arabicPeriod"/>
              <a:defRPr sz="4800">
                <a:latin typeface="Chalkboard"/>
                <a:ea typeface="Chalkboard"/>
                <a:cs typeface="Chalkboard"/>
                <a:sym typeface="Chalkboard"/>
              </a:defRPr>
            </a:pPr>
            <a:r>
              <a:rPr dirty="0"/>
              <a:t>Collection data from </a:t>
            </a:r>
            <a:r>
              <a:rPr u="sng" dirty="0"/>
              <a:t>https://</a:t>
            </a:r>
            <a:r>
              <a:rPr lang="en-US" u="sng" dirty="0"/>
              <a:t>www.basketball-reference.com</a:t>
            </a:r>
            <a:r>
              <a:rPr u="sng" dirty="0"/>
              <a:t>/</a:t>
            </a:r>
            <a:r>
              <a:rPr dirty="0"/>
              <a:t> using the Web crawling </a:t>
            </a:r>
          </a:p>
        </p:txBody>
      </p:sp>
      <p:pic>
        <p:nvPicPr>
          <p:cNvPr id="4" name="תמונה 3">
            <a:extLst>
              <a:ext uri="{FF2B5EF4-FFF2-40B4-BE49-F238E27FC236}">
                <a16:creationId xmlns:a16="http://schemas.microsoft.com/office/drawing/2014/main" id="{715BC47B-3574-ADB7-AACF-AC30CD793EC1}"/>
              </a:ext>
            </a:extLst>
          </p:cNvPr>
          <p:cNvPicPr>
            <a:picLocks noChangeAspect="1"/>
          </p:cNvPicPr>
          <p:nvPr/>
        </p:nvPicPr>
        <p:blipFill>
          <a:blip r:embed="rId7"/>
          <a:stretch>
            <a:fillRect/>
          </a:stretch>
        </p:blipFill>
        <p:spPr>
          <a:xfrm>
            <a:off x="63954" y="5421763"/>
            <a:ext cx="8632584" cy="4076498"/>
          </a:xfrm>
          <a:prstGeom prst="rect">
            <a:avLst/>
          </a:prstGeom>
        </p:spPr>
      </p:pic>
      <p:pic>
        <p:nvPicPr>
          <p:cNvPr id="6" name="תמונה 5">
            <a:extLst>
              <a:ext uri="{FF2B5EF4-FFF2-40B4-BE49-F238E27FC236}">
                <a16:creationId xmlns:a16="http://schemas.microsoft.com/office/drawing/2014/main" id="{3A661B3A-05BA-2290-EBBC-881F8C1069A2}"/>
              </a:ext>
            </a:extLst>
          </p:cNvPr>
          <p:cNvPicPr>
            <a:picLocks noChangeAspect="1"/>
          </p:cNvPicPr>
          <p:nvPr/>
        </p:nvPicPr>
        <p:blipFill>
          <a:blip r:embed="rId8"/>
          <a:stretch>
            <a:fillRect/>
          </a:stretch>
        </p:blipFill>
        <p:spPr>
          <a:xfrm>
            <a:off x="23426" y="9697750"/>
            <a:ext cx="9592717" cy="3450774"/>
          </a:xfrm>
          <a:prstGeom prst="rect">
            <a:avLst/>
          </a:prstGeom>
        </p:spPr>
      </p:pic>
      <p:pic>
        <p:nvPicPr>
          <p:cNvPr id="8" name="שמע 7">
            <a:hlinkClick r:id="" action="ppaction://media"/>
            <a:extLst>
              <a:ext uri="{FF2B5EF4-FFF2-40B4-BE49-F238E27FC236}">
                <a16:creationId xmlns:a16="http://schemas.microsoft.com/office/drawing/2014/main" id="{F34C075B-7928-A4E0-10C5-B979AE553A4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3761700" y="13093700"/>
            <a:ext cx="406400" cy="406400"/>
          </a:xfrm>
          <a:prstGeom prst="rect">
            <a:avLst/>
          </a:prstGeom>
        </p:spPr>
      </p:pic>
    </p:spTree>
  </p:cSld>
  <p:clrMapOvr>
    <a:masterClrMapping/>
  </p:clrMapOvr>
  <p:transition spd="med" advTm="1377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69" name="iXZt9b.jpeg" descr="iXZt9b.jpeg"/>
          <p:cNvPicPr>
            <a:picLocks noChangeAspect="1"/>
          </p:cNvPicPr>
          <p:nvPr/>
        </p:nvPicPr>
        <p:blipFill>
          <a:blip r:embed="rId5">
            <a:alphaModFix amt="69089"/>
          </a:blip>
          <a:stretch>
            <a:fillRect/>
          </a:stretch>
        </p:blipFill>
        <p:spPr>
          <a:xfrm>
            <a:off x="6232249" y="-734258"/>
            <a:ext cx="26642992" cy="16651872"/>
          </a:xfrm>
          <a:prstGeom prst="rect">
            <a:avLst/>
          </a:prstGeom>
          <a:ln w="12700">
            <a:miter lim="400000"/>
          </a:ln>
        </p:spPr>
      </p:pic>
      <p:pic>
        <p:nvPicPr>
          <p:cNvPr id="170" name="3f7e23408424c628e45dff989e23ecee.jpeg" descr="3f7e23408424c628e45dff989e23ecee.jpeg"/>
          <p:cNvPicPr>
            <a:picLocks noChangeAspect="1"/>
          </p:cNvPicPr>
          <p:nvPr/>
        </p:nvPicPr>
        <p:blipFill>
          <a:blip r:embed="rId6">
            <a:alphaModFix amt="84999"/>
          </a:blip>
          <a:stretch>
            <a:fillRect/>
          </a:stretch>
        </p:blipFill>
        <p:spPr>
          <a:xfrm>
            <a:off x="1668153" y="-12348330"/>
            <a:ext cx="11413739" cy="15218317"/>
          </a:xfrm>
          <a:prstGeom prst="rect">
            <a:avLst/>
          </a:prstGeom>
          <a:ln w="12700">
            <a:miter lim="400000"/>
          </a:ln>
        </p:spPr>
      </p:pic>
      <p:sp>
        <p:nvSpPr>
          <p:cNvPr id="171" name="Data cleaning,…"/>
          <p:cNvSpPr txBox="1"/>
          <p:nvPr/>
        </p:nvSpPr>
        <p:spPr>
          <a:xfrm>
            <a:off x="-422360" y="52791"/>
            <a:ext cx="13609520" cy="2931751"/>
          </a:xfrm>
          <a:prstGeom prst="rect">
            <a:avLst/>
          </a:prstGeom>
          <a:ln w="25400">
            <a:solidFill>
              <a:srgbClr val="ACA6A4"/>
            </a:solidFill>
            <a:miter lim="400000"/>
          </a:ln>
          <a:effectLst>
            <a:outerShdw blurRad="25400" dist="38100" dir="2700000" rotWithShape="0">
              <a:srgbClr val="000000">
                <a:alpha val="6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8700">
                <a:solidFill>
                  <a:srgbClr val="FFBD80"/>
                </a:solidFill>
                <a:latin typeface="Chalkduster"/>
                <a:ea typeface="Chalkduster"/>
                <a:cs typeface="Chalkduster"/>
                <a:sym typeface="Chalkduster"/>
              </a:defRPr>
            </a:pPr>
            <a:r>
              <a:t>Data cleaning, </a:t>
            </a:r>
          </a:p>
          <a:p>
            <a:pPr>
              <a:defRPr sz="8700">
                <a:solidFill>
                  <a:srgbClr val="FFBD80"/>
                </a:solidFill>
                <a:latin typeface="Chalkduster"/>
                <a:ea typeface="Chalkduster"/>
                <a:cs typeface="Chalkduster"/>
                <a:sym typeface="Chalkduster"/>
              </a:defRPr>
            </a:pPr>
            <a:r>
              <a:t>data preparation</a:t>
            </a:r>
          </a:p>
        </p:txBody>
      </p:sp>
      <p:pic>
        <p:nvPicPr>
          <p:cNvPr id="172" name="3f7e23408424c628e45dff989e23ecee.jpeg" descr="3f7e23408424c628e45dff989e23ecee.jpeg"/>
          <p:cNvPicPr>
            <a:picLocks noChangeAspect="1"/>
          </p:cNvPicPr>
          <p:nvPr/>
        </p:nvPicPr>
        <p:blipFill>
          <a:blip r:embed="rId6">
            <a:alphaModFix amt="58430"/>
          </a:blip>
          <a:stretch>
            <a:fillRect/>
          </a:stretch>
        </p:blipFill>
        <p:spPr>
          <a:xfrm>
            <a:off x="5499668" y="6388706"/>
            <a:ext cx="4473719" cy="5964956"/>
          </a:xfrm>
          <a:prstGeom prst="rect">
            <a:avLst/>
          </a:prstGeom>
          <a:ln w="12700">
            <a:miter lim="400000"/>
          </a:ln>
        </p:spPr>
      </p:pic>
      <p:pic>
        <p:nvPicPr>
          <p:cNvPr id="173" name="3f7e23408424c628e45dff989e23ecee.jpeg" descr="3f7e23408424c628e45dff989e23ecee.jpeg"/>
          <p:cNvPicPr>
            <a:picLocks noChangeAspect="1"/>
          </p:cNvPicPr>
          <p:nvPr/>
        </p:nvPicPr>
        <p:blipFill>
          <a:blip r:embed="rId6">
            <a:alphaModFix amt="58430"/>
          </a:blip>
          <a:stretch>
            <a:fillRect/>
          </a:stretch>
        </p:blipFill>
        <p:spPr>
          <a:xfrm>
            <a:off x="9955141" y="6388706"/>
            <a:ext cx="4473719" cy="5964956"/>
          </a:xfrm>
          <a:prstGeom prst="rect">
            <a:avLst/>
          </a:prstGeom>
          <a:ln w="12700">
            <a:miter lim="400000"/>
          </a:ln>
        </p:spPr>
      </p:pic>
      <p:pic>
        <p:nvPicPr>
          <p:cNvPr id="174" name="3f7e23408424c628e45dff989e23ecee.jpeg" descr="3f7e23408424c628e45dff989e23ecee.jpeg"/>
          <p:cNvPicPr>
            <a:picLocks noChangeAspect="1"/>
          </p:cNvPicPr>
          <p:nvPr/>
        </p:nvPicPr>
        <p:blipFill>
          <a:blip r:embed="rId6">
            <a:alphaModFix amt="58430"/>
          </a:blip>
          <a:stretch>
            <a:fillRect/>
          </a:stretch>
        </p:blipFill>
        <p:spPr>
          <a:xfrm>
            <a:off x="14262185" y="6388706"/>
            <a:ext cx="4473719" cy="5964956"/>
          </a:xfrm>
          <a:prstGeom prst="rect">
            <a:avLst/>
          </a:prstGeom>
          <a:ln w="12700">
            <a:miter lim="400000"/>
          </a:ln>
        </p:spPr>
      </p:pic>
      <p:pic>
        <p:nvPicPr>
          <p:cNvPr id="175" name="3f7e23408424c628e45dff989e23ecee.jpeg" descr="3f7e23408424c628e45dff989e23ecee.jpeg"/>
          <p:cNvPicPr>
            <a:picLocks noChangeAspect="1"/>
          </p:cNvPicPr>
          <p:nvPr/>
        </p:nvPicPr>
        <p:blipFill>
          <a:blip r:embed="rId6">
            <a:alphaModFix amt="58430"/>
          </a:blip>
          <a:stretch>
            <a:fillRect/>
          </a:stretch>
        </p:blipFill>
        <p:spPr>
          <a:xfrm>
            <a:off x="18705870" y="6388706"/>
            <a:ext cx="4473718" cy="5964956"/>
          </a:xfrm>
          <a:prstGeom prst="rect">
            <a:avLst/>
          </a:prstGeom>
          <a:ln w="12700">
            <a:miter lim="400000"/>
          </a:ln>
        </p:spPr>
      </p:pic>
      <p:sp>
        <p:nvSpPr>
          <p:cNvPr id="176" name="Data cleaning and data preparation carried out in several stages:…"/>
          <p:cNvSpPr txBox="1"/>
          <p:nvPr/>
        </p:nvSpPr>
        <p:spPr>
          <a:xfrm>
            <a:off x="4009162" y="7183874"/>
            <a:ext cx="18775494" cy="3710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20000"/>
              </a:lnSpc>
              <a:defRPr sz="4800">
                <a:latin typeface="Chalkboard"/>
                <a:ea typeface="Chalkboard"/>
                <a:cs typeface="Chalkboard"/>
                <a:sym typeface="Chalkboard"/>
              </a:defRPr>
            </a:pPr>
            <a:r>
              <a:rPr dirty="0"/>
              <a:t>Data cleaning and data preparation carried out </a:t>
            </a:r>
            <a:r>
              <a:rPr b="1" u="sng" dirty="0"/>
              <a:t>in several stages</a:t>
            </a:r>
            <a:r>
              <a:rPr dirty="0"/>
              <a:t>:</a:t>
            </a:r>
          </a:p>
          <a:p>
            <a:pPr marL="914400" indent="-914400" algn="l">
              <a:lnSpc>
                <a:spcPct val="120000"/>
              </a:lnSpc>
              <a:buSzPct val="100000"/>
              <a:buAutoNum type="arabicPeriod"/>
              <a:defRPr sz="4800">
                <a:latin typeface="Chalkboard"/>
                <a:ea typeface="Chalkboard"/>
                <a:cs typeface="Chalkboard"/>
                <a:sym typeface="Chalkboard"/>
              </a:defRPr>
            </a:pPr>
            <a:r>
              <a:rPr dirty="0"/>
              <a:t>Drop duplicates</a:t>
            </a:r>
          </a:p>
          <a:p>
            <a:pPr marL="914400" indent="-914400" algn="l">
              <a:lnSpc>
                <a:spcPct val="120000"/>
              </a:lnSpc>
              <a:buSzPct val="100000"/>
              <a:buAutoNum type="arabicPeriod"/>
              <a:defRPr sz="4800">
                <a:latin typeface="Chalkboard"/>
                <a:ea typeface="Chalkboard"/>
                <a:cs typeface="Chalkboard"/>
                <a:sym typeface="Chalkboard"/>
              </a:defRPr>
            </a:pPr>
            <a:r>
              <a:rPr dirty="0"/>
              <a:t>Fill missing values with average meaning</a:t>
            </a:r>
          </a:p>
          <a:p>
            <a:pPr marL="914400" indent="-914400" algn="l">
              <a:lnSpc>
                <a:spcPct val="120000"/>
              </a:lnSpc>
              <a:buSzPct val="100000"/>
              <a:buAutoNum type="arabicPeriod"/>
              <a:defRPr sz="4800">
                <a:latin typeface="Chalkboard"/>
                <a:ea typeface="Chalkboard"/>
                <a:cs typeface="Chalkboard"/>
                <a:sym typeface="Chalkboard"/>
              </a:defRPr>
            </a:pPr>
            <a:r>
              <a:rPr dirty="0"/>
              <a:t>Removed extra characters in the dataset </a:t>
            </a:r>
          </a:p>
        </p:txBody>
      </p:sp>
      <p:sp>
        <p:nvSpPr>
          <p:cNvPr id="177" name="Утвержденный документ"/>
          <p:cNvSpPr/>
          <p:nvPr/>
        </p:nvSpPr>
        <p:spPr>
          <a:xfrm>
            <a:off x="739321" y="8011014"/>
            <a:ext cx="1587996" cy="2056428"/>
          </a:xfrm>
          <a:custGeom>
            <a:avLst/>
            <a:gdLst/>
            <a:ahLst/>
            <a:cxnLst>
              <a:cxn ang="0">
                <a:pos x="wd2" y="hd2"/>
              </a:cxn>
              <a:cxn ang="5400000">
                <a:pos x="wd2" y="hd2"/>
              </a:cxn>
              <a:cxn ang="10800000">
                <a:pos x="wd2" y="hd2"/>
              </a:cxn>
              <a:cxn ang="16200000">
                <a:pos x="wd2" y="hd2"/>
              </a:cxn>
            </a:cxnLst>
            <a:rect l="0" t="0"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4" y="5837"/>
                  <a:pt x="21522" y="5837"/>
                </a:cubicBezTo>
                <a:lnTo>
                  <a:pt x="14254" y="5837"/>
                </a:lnTo>
                <a:cubicBezTo>
                  <a:pt x="14137"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5" y="5120"/>
                  <a:pt x="15182" y="5120"/>
                </a:cubicBezTo>
                <a:lnTo>
                  <a:pt x="21418" y="5120"/>
                </a:lnTo>
                <a:cubicBezTo>
                  <a:pt x="21485" y="5120"/>
                  <a:pt x="21518" y="5058"/>
                  <a:pt x="21471" y="5021"/>
                </a:cubicBezTo>
                <a:lnTo>
                  <a:pt x="15100" y="99"/>
                </a:lnTo>
                <a:cubicBezTo>
                  <a:pt x="15076" y="81"/>
                  <a:pt x="15044" y="78"/>
                  <a:pt x="15017" y="86"/>
                </a:cubicBezTo>
                <a:close/>
                <a:moveTo>
                  <a:pt x="16386" y="8273"/>
                </a:moveTo>
                <a:cubicBezTo>
                  <a:pt x="16406" y="8273"/>
                  <a:pt x="16425" y="8279"/>
                  <a:pt x="16441" y="8291"/>
                </a:cubicBezTo>
                <a:lnTo>
                  <a:pt x="18003" y="9497"/>
                </a:lnTo>
                <a:cubicBezTo>
                  <a:pt x="18034" y="9522"/>
                  <a:pt x="18034" y="9560"/>
                  <a:pt x="18003" y="9585"/>
                </a:cubicBezTo>
                <a:lnTo>
                  <a:pt x="8629" y="16827"/>
                </a:lnTo>
                <a:cubicBezTo>
                  <a:pt x="8597" y="16852"/>
                  <a:pt x="8547" y="16852"/>
                  <a:pt x="8515" y="16827"/>
                </a:cubicBezTo>
                <a:lnTo>
                  <a:pt x="3592" y="13027"/>
                </a:lnTo>
                <a:cubicBezTo>
                  <a:pt x="3560" y="13002"/>
                  <a:pt x="3560" y="12962"/>
                  <a:pt x="3592" y="12937"/>
                </a:cubicBezTo>
                <a:lnTo>
                  <a:pt x="5153" y="11731"/>
                </a:lnTo>
                <a:cubicBezTo>
                  <a:pt x="5185" y="11707"/>
                  <a:pt x="5238" y="11707"/>
                  <a:pt x="5269" y="11731"/>
                </a:cubicBezTo>
                <a:lnTo>
                  <a:pt x="8513" y="14238"/>
                </a:lnTo>
                <a:cubicBezTo>
                  <a:pt x="8545" y="14263"/>
                  <a:pt x="8595" y="14263"/>
                  <a:pt x="8627" y="14238"/>
                </a:cubicBezTo>
                <a:lnTo>
                  <a:pt x="16328" y="8291"/>
                </a:lnTo>
                <a:cubicBezTo>
                  <a:pt x="16343" y="8279"/>
                  <a:pt x="16365" y="8273"/>
                  <a:pt x="16386" y="8273"/>
                </a:cubicBezTo>
                <a:close/>
              </a:path>
            </a:pathLst>
          </a:custGeom>
          <a:blipFill>
            <a:blip r:embed="rId7"/>
          </a:blipFill>
          <a:ln w="12700">
            <a:miter lim="400000"/>
          </a:ln>
        </p:spPr>
        <p:txBody>
          <a:bodyPr lIns="50800" tIns="50800" rIns="50800" bIns="50800" anchor="ctr"/>
          <a:lstStyle/>
          <a:p>
            <a:pPr>
              <a:defRPr sz="5000">
                <a:latin typeface="Helvetica Neue Light"/>
                <a:ea typeface="Helvetica Neue Light"/>
                <a:cs typeface="Helvetica Neue Light"/>
                <a:sym typeface="Helvetica Neue Light"/>
              </a:defRPr>
            </a:pPr>
            <a:endParaRPr/>
          </a:p>
        </p:txBody>
      </p:sp>
      <p:pic>
        <p:nvPicPr>
          <p:cNvPr id="4" name="שמע 3">
            <a:hlinkClick r:id="" action="ppaction://media"/>
            <a:extLst>
              <a:ext uri="{FF2B5EF4-FFF2-40B4-BE49-F238E27FC236}">
                <a16:creationId xmlns:a16="http://schemas.microsoft.com/office/drawing/2014/main" id="{FC7FDAD1-79DA-A9AC-FC88-21A4ABF400F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3761700" y="13093700"/>
            <a:ext cx="406400" cy="406400"/>
          </a:xfrm>
          <a:prstGeom prst="rect">
            <a:avLst/>
          </a:prstGeom>
        </p:spPr>
      </p:pic>
    </p:spTree>
  </p:cSld>
  <p:clrMapOvr>
    <a:masterClrMapping/>
  </p:clrMapOvr>
  <p:transition spd="med" advTm="1447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79" name="iXZt9b.jpeg" descr="iXZt9b.jpeg"/>
          <p:cNvPicPr>
            <a:picLocks noChangeAspect="1"/>
          </p:cNvPicPr>
          <p:nvPr/>
        </p:nvPicPr>
        <p:blipFill>
          <a:blip r:embed="rId5">
            <a:alphaModFix amt="69089"/>
          </a:blip>
          <a:stretch>
            <a:fillRect/>
          </a:stretch>
        </p:blipFill>
        <p:spPr>
          <a:xfrm>
            <a:off x="6232249" y="-734258"/>
            <a:ext cx="26642992" cy="16651872"/>
          </a:xfrm>
          <a:prstGeom prst="rect">
            <a:avLst/>
          </a:prstGeom>
          <a:ln w="12700">
            <a:miter lim="400000"/>
          </a:ln>
        </p:spPr>
      </p:pic>
      <p:pic>
        <p:nvPicPr>
          <p:cNvPr id="180" name="3f7e23408424c628e45dff989e23ecee.jpeg" descr="3f7e23408424c628e45dff989e23ecee.jpeg"/>
          <p:cNvPicPr>
            <a:picLocks noChangeAspect="1"/>
          </p:cNvPicPr>
          <p:nvPr/>
        </p:nvPicPr>
        <p:blipFill>
          <a:blip r:embed="rId6">
            <a:alphaModFix amt="84999"/>
          </a:blip>
          <a:stretch>
            <a:fillRect/>
          </a:stretch>
        </p:blipFill>
        <p:spPr>
          <a:xfrm>
            <a:off x="2229200" y="-12218856"/>
            <a:ext cx="11413740" cy="15218315"/>
          </a:xfrm>
          <a:prstGeom prst="rect">
            <a:avLst/>
          </a:prstGeom>
          <a:ln w="12700">
            <a:miter lim="400000"/>
          </a:ln>
        </p:spPr>
      </p:pic>
      <p:sp>
        <p:nvSpPr>
          <p:cNvPr id="181" name="Exploring Data"/>
          <p:cNvSpPr txBox="1"/>
          <p:nvPr/>
        </p:nvSpPr>
        <p:spPr>
          <a:xfrm>
            <a:off x="-422360" y="757642"/>
            <a:ext cx="13609520" cy="1522051"/>
          </a:xfrm>
          <a:prstGeom prst="rect">
            <a:avLst/>
          </a:prstGeom>
          <a:ln w="25400">
            <a:solidFill>
              <a:srgbClr val="ACA6A4"/>
            </a:solidFill>
            <a:miter lim="400000"/>
          </a:ln>
          <a:effectLst>
            <a:outerShdw blurRad="25400" dist="38100" dir="2700000" rotWithShape="0">
              <a:srgbClr val="000000">
                <a:alpha val="6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8700">
                <a:solidFill>
                  <a:srgbClr val="FFBD80"/>
                </a:solidFill>
                <a:latin typeface="Chalkduster"/>
                <a:ea typeface="Chalkduster"/>
                <a:cs typeface="Chalkduster"/>
                <a:sym typeface="Chalkduster"/>
              </a:defRPr>
            </a:lvl1pPr>
          </a:lstStyle>
          <a:p>
            <a:r>
              <a:t>Exploring Data</a:t>
            </a:r>
          </a:p>
        </p:txBody>
      </p:sp>
      <p:pic>
        <p:nvPicPr>
          <p:cNvPr id="182" name="3f7e23408424c628e45dff989e23ecee.jpeg" descr="3f7e23408424c628e45dff989e23ecee.jpeg"/>
          <p:cNvPicPr>
            <a:picLocks noChangeAspect="1"/>
          </p:cNvPicPr>
          <p:nvPr/>
        </p:nvPicPr>
        <p:blipFill>
          <a:blip r:embed="rId6">
            <a:alphaModFix amt="58430"/>
          </a:blip>
          <a:stretch>
            <a:fillRect/>
          </a:stretch>
        </p:blipFill>
        <p:spPr>
          <a:xfrm>
            <a:off x="5499668" y="6388706"/>
            <a:ext cx="4473719" cy="5964956"/>
          </a:xfrm>
          <a:prstGeom prst="rect">
            <a:avLst/>
          </a:prstGeom>
          <a:ln w="12700">
            <a:miter lim="400000"/>
          </a:ln>
        </p:spPr>
      </p:pic>
      <p:pic>
        <p:nvPicPr>
          <p:cNvPr id="183" name="3f7e23408424c628e45dff989e23ecee.jpeg" descr="3f7e23408424c628e45dff989e23ecee.jpeg"/>
          <p:cNvPicPr>
            <a:picLocks noChangeAspect="1"/>
          </p:cNvPicPr>
          <p:nvPr/>
        </p:nvPicPr>
        <p:blipFill>
          <a:blip r:embed="rId6">
            <a:alphaModFix amt="58430"/>
          </a:blip>
          <a:stretch>
            <a:fillRect/>
          </a:stretch>
        </p:blipFill>
        <p:spPr>
          <a:xfrm>
            <a:off x="9955141" y="6388706"/>
            <a:ext cx="4473719" cy="5964956"/>
          </a:xfrm>
          <a:prstGeom prst="rect">
            <a:avLst/>
          </a:prstGeom>
          <a:ln w="12700">
            <a:miter lim="400000"/>
          </a:ln>
        </p:spPr>
      </p:pic>
      <p:pic>
        <p:nvPicPr>
          <p:cNvPr id="184" name="3f7e23408424c628e45dff989e23ecee.jpeg" descr="3f7e23408424c628e45dff989e23ecee.jpeg"/>
          <p:cNvPicPr>
            <a:picLocks noChangeAspect="1"/>
          </p:cNvPicPr>
          <p:nvPr/>
        </p:nvPicPr>
        <p:blipFill>
          <a:blip r:embed="rId6">
            <a:alphaModFix amt="58430"/>
          </a:blip>
          <a:stretch>
            <a:fillRect/>
          </a:stretch>
        </p:blipFill>
        <p:spPr>
          <a:xfrm>
            <a:off x="14262185" y="6388706"/>
            <a:ext cx="4473719" cy="5964956"/>
          </a:xfrm>
          <a:prstGeom prst="rect">
            <a:avLst/>
          </a:prstGeom>
          <a:ln w="12700">
            <a:miter lim="400000"/>
          </a:ln>
        </p:spPr>
      </p:pic>
      <p:pic>
        <p:nvPicPr>
          <p:cNvPr id="185" name="3f7e23408424c628e45dff989e23ecee.jpeg" descr="3f7e23408424c628e45dff989e23ecee.jpeg"/>
          <p:cNvPicPr>
            <a:picLocks noChangeAspect="1"/>
          </p:cNvPicPr>
          <p:nvPr/>
        </p:nvPicPr>
        <p:blipFill>
          <a:blip r:embed="rId6">
            <a:alphaModFix amt="58430"/>
          </a:blip>
          <a:stretch>
            <a:fillRect/>
          </a:stretch>
        </p:blipFill>
        <p:spPr>
          <a:xfrm>
            <a:off x="18705870" y="6388706"/>
            <a:ext cx="4473718" cy="5964956"/>
          </a:xfrm>
          <a:prstGeom prst="rect">
            <a:avLst/>
          </a:prstGeom>
          <a:ln w="12700">
            <a:miter lim="400000"/>
          </a:ln>
        </p:spPr>
      </p:pic>
      <p:sp>
        <p:nvSpPr>
          <p:cNvPr id="186" name="Data exploration was carried out by visualization and application of standard descriptive functions of the pandas library. For analysis, we took mainly the PTS (the number of points scored) indicator."/>
          <p:cNvSpPr txBox="1"/>
          <p:nvPr/>
        </p:nvSpPr>
        <p:spPr>
          <a:xfrm>
            <a:off x="7413255" y="7960710"/>
            <a:ext cx="15588243" cy="3710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120000"/>
              </a:lnSpc>
              <a:defRPr sz="4800">
                <a:latin typeface="Chalkboard"/>
                <a:ea typeface="Chalkboard"/>
                <a:cs typeface="Chalkboard"/>
                <a:sym typeface="Chalkboard"/>
              </a:defRPr>
            </a:lvl1pPr>
          </a:lstStyle>
          <a:p>
            <a:r>
              <a:t>Data exploration was carried out by visualization and application of standard descriptive functions of the pandas library. For analysis, we took mainly the PTS (the number of points scored) indicator.</a:t>
            </a:r>
          </a:p>
        </p:txBody>
      </p:sp>
      <p:sp>
        <p:nvSpPr>
          <p:cNvPr id="187" name="Полосчатая диаграмма"/>
          <p:cNvSpPr/>
          <p:nvPr/>
        </p:nvSpPr>
        <p:spPr>
          <a:xfrm>
            <a:off x="896250" y="3030185"/>
            <a:ext cx="1271686" cy="1268316"/>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6860" y="3004"/>
                </a:moveTo>
                <a:lnTo>
                  <a:pt x="16860" y="19065"/>
                </a:lnTo>
                <a:lnTo>
                  <a:pt x="19553" y="19065"/>
                </a:lnTo>
                <a:lnTo>
                  <a:pt x="19553" y="3004"/>
                </a:lnTo>
                <a:lnTo>
                  <a:pt x="16860" y="3004"/>
                </a:lnTo>
                <a:close/>
                <a:moveTo>
                  <a:pt x="7272" y="6922"/>
                </a:moveTo>
                <a:lnTo>
                  <a:pt x="7272" y="19065"/>
                </a:lnTo>
                <a:lnTo>
                  <a:pt x="9965" y="19065"/>
                </a:lnTo>
                <a:lnTo>
                  <a:pt x="9965" y="6922"/>
                </a:lnTo>
                <a:lnTo>
                  <a:pt x="7272" y="6922"/>
                </a:lnTo>
                <a:close/>
                <a:moveTo>
                  <a:pt x="12066" y="10127"/>
                </a:moveTo>
                <a:lnTo>
                  <a:pt x="12066" y="19065"/>
                </a:lnTo>
                <a:lnTo>
                  <a:pt x="14759" y="19065"/>
                </a:lnTo>
                <a:lnTo>
                  <a:pt x="14759" y="10127"/>
                </a:lnTo>
                <a:lnTo>
                  <a:pt x="12066" y="10127"/>
                </a:lnTo>
                <a:close/>
                <a:moveTo>
                  <a:pt x="2478" y="15151"/>
                </a:moveTo>
                <a:lnTo>
                  <a:pt x="2478" y="19065"/>
                </a:lnTo>
                <a:lnTo>
                  <a:pt x="5171" y="19065"/>
                </a:lnTo>
                <a:lnTo>
                  <a:pt x="5171" y="15151"/>
                </a:lnTo>
                <a:lnTo>
                  <a:pt x="2478" y="15151"/>
                </a:lnTo>
                <a:close/>
              </a:path>
            </a:pathLst>
          </a:custGeom>
          <a:blipFill>
            <a:blip r:embed="rId7"/>
          </a:blipFill>
          <a:ln w="12700">
            <a:miter lim="400000"/>
          </a:ln>
        </p:spPr>
        <p:txBody>
          <a:bodyPr lIns="50800" tIns="50800" rIns="50800" bIns="50800" anchor="ctr"/>
          <a:lstStyle/>
          <a:p>
            <a:pPr>
              <a:defRPr sz="5000">
                <a:latin typeface="Helvetica Neue Light"/>
                <a:ea typeface="Helvetica Neue Light"/>
                <a:cs typeface="Helvetica Neue Light"/>
                <a:sym typeface="Helvetica Neue Light"/>
              </a:defRPr>
            </a:pPr>
            <a:endParaRPr/>
          </a:p>
        </p:txBody>
      </p:sp>
      <p:sp>
        <p:nvSpPr>
          <p:cNvPr id="188" name="Диаграмма рассеивания"/>
          <p:cNvSpPr/>
          <p:nvPr/>
        </p:nvSpPr>
        <p:spPr>
          <a:xfrm>
            <a:off x="3226754" y="3030185"/>
            <a:ext cx="1271686" cy="1268316"/>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6"/>
                </a:lnTo>
                <a:cubicBezTo>
                  <a:pt x="0" y="21513"/>
                  <a:pt x="87" y="21600"/>
                  <a:pt x="194" y="21600"/>
                </a:cubicBezTo>
                <a:lnTo>
                  <a:pt x="21406" y="21600"/>
                </a:lnTo>
                <a:cubicBezTo>
                  <a:pt x="21513" y="21600"/>
                  <a:pt x="21600" y="21513"/>
                  <a:pt x="21600" y="21406"/>
                </a:cubicBezTo>
                <a:lnTo>
                  <a:pt x="21600" y="20822"/>
                </a:lnTo>
                <a:cubicBezTo>
                  <a:pt x="21600" y="20715"/>
                  <a:pt x="21513" y="20628"/>
                  <a:pt x="21406" y="20628"/>
                </a:cubicBezTo>
                <a:lnTo>
                  <a:pt x="1163" y="20628"/>
                </a:lnTo>
                <a:cubicBezTo>
                  <a:pt x="1057" y="20628"/>
                  <a:pt x="970" y="20541"/>
                  <a:pt x="970" y="20434"/>
                </a:cubicBezTo>
                <a:lnTo>
                  <a:pt x="970" y="194"/>
                </a:lnTo>
                <a:cubicBezTo>
                  <a:pt x="970" y="87"/>
                  <a:pt x="883" y="0"/>
                  <a:pt x="776" y="0"/>
                </a:cubicBezTo>
                <a:lnTo>
                  <a:pt x="194" y="0"/>
                </a:lnTo>
                <a:close/>
                <a:moveTo>
                  <a:pt x="14855" y="4365"/>
                </a:moveTo>
                <a:cubicBezTo>
                  <a:pt x="14545" y="4365"/>
                  <a:pt x="14235" y="4483"/>
                  <a:pt x="13998" y="4721"/>
                </a:cubicBezTo>
                <a:cubicBezTo>
                  <a:pt x="13525" y="5195"/>
                  <a:pt x="13525" y="5964"/>
                  <a:pt x="13998" y="6439"/>
                </a:cubicBezTo>
                <a:cubicBezTo>
                  <a:pt x="14472" y="6913"/>
                  <a:pt x="15239" y="6913"/>
                  <a:pt x="15712" y="6439"/>
                </a:cubicBezTo>
                <a:cubicBezTo>
                  <a:pt x="16185" y="5964"/>
                  <a:pt x="16185" y="5195"/>
                  <a:pt x="15712" y="4721"/>
                </a:cubicBezTo>
                <a:cubicBezTo>
                  <a:pt x="15475" y="4483"/>
                  <a:pt x="15165" y="4365"/>
                  <a:pt x="14855" y="4365"/>
                </a:cubicBezTo>
                <a:close/>
                <a:moveTo>
                  <a:pt x="4336" y="6020"/>
                </a:moveTo>
                <a:cubicBezTo>
                  <a:pt x="4026" y="6020"/>
                  <a:pt x="3716" y="6139"/>
                  <a:pt x="3479" y="6376"/>
                </a:cubicBezTo>
                <a:cubicBezTo>
                  <a:pt x="3006" y="6851"/>
                  <a:pt x="3006" y="7620"/>
                  <a:pt x="3479" y="8095"/>
                </a:cubicBezTo>
                <a:cubicBezTo>
                  <a:pt x="3953" y="8569"/>
                  <a:pt x="4720" y="8569"/>
                  <a:pt x="5193" y="8095"/>
                </a:cubicBezTo>
                <a:cubicBezTo>
                  <a:pt x="5666" y="7620"/>
                  <a:pt x="5666" y="6851"/>
                  <a:pt x="5193" y="6376"/>
                </a:cubicBezTo>
                <a:cubicBezTo>
                  <a:pt x="4956" y="6139"/>
                  <a:pt x="4646" y="6020"/>
                  <a:pt x="4336" y="6020"/>
                </a:cubicBezTo>
                <a:close/>
                <a:moveTo>
                  <a:pt x="9154" y="9823"/>
                </a:moveTo>
                <a:cubicBezTo>
                  <a:pt x="8844" y="9823"/>
                  <a:pt x="8534" y="9942"/>
                  <a:pt x="8297" y="10179"/>
                </a:cubicBezTo>
                <a:cubicBezTo>
                  <a:pt x="7824" y="10653"/>
                  <a:pt x="7824" y="11422"/>
                  <a:pt x="8297" y="11897"/>
                </a:cubicBezTo>
                <a:cubicBezTo>
                  <a:pt x="8770" y="12372"/>
                  <a:pt x="9537" y="12372"/>
                  <a:pt x="10011" y="11897"/>
                </a:cubicBezTo>
                <a:cubicBezTo>
                  <a:pt x="10484" y="11422"/>
                  <a:pt x="10484" y="10653"/>
                  <a:pt x="10011" y="10179"/>
                </a:cubicBezTo>
                <a:cubicBezTo>
                  <a:pt x="9774" y="9942"/>
                  <a:pt x="9464" y="9823"/>
                  <a:pt x="9154" y="9823"/>
                </a:cubicBezTo>
                <a:close/>
                <a:moveTo>
                  <a:pt x="16522" y="12697"/>
                </a:moveTo>
                <a:cubicBezTo>
                  <a:pt x="16211" y="12697"/>
                  <a:pt x="15901" y="12816"/>
                  <a:pt x="15665" y="13053"/>
                </a:cubicBezTo>
                <a:cubicBezTo>
                  <a:pt x="15191" y="13528"/>
                  <a:pt x="15191" y="14297"/>
                  <a:pt x="15665" y="14771"/>
                </a:cubicBezTo>
                <a:cubicBezTo>
                  <a:pt x="16138" y="15246"/>
                  <a:pt x="16905" y="15246"/>
                  <a:pt x="17378" y="14771"/>
                </a:cubicBezTo>
                <a:cubicBezTo>
                  <a:pt x="17852" y="14297"/>
                  <a:pt x="17852" y="13528"/>
                  <a:pt x="17378" y="13053"/>
                </a:cubicBezTo>
                <a:cubicBezTo>
                  <a:pt x="17142" y="12816"/>
                  <a:pt x="16832" y="12697"/>
                  <a:pt x="16522" y="12697"/>
                </a:cubicBezTo>
                <a:close/>
                <a:moveTo>
                  <a:pt x="6257" y="15838"/>
                </a:moveTo>
                <a:cubicBezTo>
                  <a:pt x="5947" y="15838"/>
                  <a:pt x="5637" y="15957"/>
                  <a:pt x="5400" y="16194"/>
                </a:cubicBezTo>
                <a:cubicBezTo>
                  <a:pt x="4927" y="16669"/>
                  <a:pt x="4927" y="17438"/>
                  <a:pt x="5400" y="17912"/>
                </a:cubicBezTo>
                <a:cubicBezTo>
                  <a:pt x="5873" y="18387"/>
                  <a:pt x="6640" y="18387"/>
                  <a:pt x="7114" y="17912"/>
                </a:cubicBezTo>
                <a:cubicBezTo>
                  <a:pt x="7587" y="17438"/>
                  <a:pt x="7587" y="16669"/>
                  <a:pt x="7114" y="16194"/>
                </a:cubicBezTo>
                <a:cubicBezTo>
                  <a:pt x="6877" y="15957"/>
                  <a:pt x="6567" y="15838"/>
                  <a:pt x="6257" y="15838"/>
                </a:cubicBezTo>
                <a:close/>
              </a:path>
            </a:pathLst>
          </a:custGeom>
          <a:blipFill>
            <a:blip r:embed="rId7"/>
          </a:blipFill>
          <a:ln w="12700">
            <a:miter lim="400000"/>
          </a:ln>
        </p:spPr>
        <p:txBody>
          <a:bodyPr lIns="50800" tIns="50800" rIns="50800" bIns="50800" anchor="ctr"/>
          <a:lstStyle/>
          <a:p>
            <a:pPr>
              <a:defRPr sz="5000">
                <a:latin typeface="Helvetica Neue Light"/>
                <a:ea typeface="Helvetica Neue Light"/>
                <a:cs typeface="Helvetica Neue Light"/>
                <a:sym typeface="Helvetica Neue Light"/>
              </a:defRPr>
            </a:pPr>
            <a:endParaRPr/>
          </a:p>
        </p:txBody>
      </p:sp>
      <p:sp>
        <p:nvSpPr>
          <p:cNvPr id="189" name="Гауссова кривая"/>
          <p:cNvSpPr/>
          <p:nvPr/>
        </p:nvSpPr>
        <p:spPr>
          <a:xfrm>
            <a:off x="5557263" y="3030185"/>
            <a:ext cx="1271685" cy="1268316"/>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2165" y="20628"/>
                </a:lnTo>
                <a:lnTo>
                  <a:pt x="12165" y="19779"/>
                </a:lnTo>
                <a:lnTo>
                  <a:pt x="11626" y="19779"/>
                </a:lnTo>
                <a:lnTo>
                  <a:pt x="11626" y="20628"/>
                </a:lnTo>
                <a:lnTo>
                  <a:pt x="1163" y="20628"/>
                </a:lnTo>
                <a:cubicBezTo>
                  <a:pt x="1057" y="20628"/>
                  <a:pt x="970" y="20539"/>
                  <a:pt x="970" y="20432"/>
                </a:cubicBezTo>
                <a:lnTo>
                  <a:pt x="970" y="194"/>
                </a:lnTo>
                <a:cubicBezTo>
                  <a:pt x="970" y="87"/>
                  <a:pt x="883" y="0"/>
                  <a:pt x="776" y="0"/>
                </a:cubicBezTo>
                <a:lnTo>
                  <a:pt x="194" y="0"/>
                </a:lnTo>
                <a:close/>
                <a:moveTo>
                  <a:pt x="11876" y="5159"/>
                </a:moveTo>
                <a:cubicBezTo>
                  <a:pt x="10741" y="5159"/>
                  <a:pt x="10243" y="6260"/>
                  <a:pt x="10080" y="6621"/>
                </a:cubicBezTo>
                <a:cubicBezTo>
                  <a:pt x="9717" y="7423"/>
                  <a:pt x="9465" y="8488"/>
                  <a:pt x="9172" y="9720"/>
                </a:cubicBezTo>
                <a:cubicBezTo>
                  <a:pt x="8905" y="10847"/>
                  <a:pt x="8601" y="12125"/>
                  <a:pt x="8166" y="13338"/>
                </a:cubicBezTo>
                <a:cubicBezTo>
                  <a:pt x="7432" y="15385"/>
                  <a:pt x="6483" y="16961"/>
                  <a:pt x="5344" y="18024"/>
                </a:cubicBezTo>
                <a:cubicBezTo>
                  <a:pt x="4185" y="19106"/>
                  <a:pt x="2822" y="19654"/>
                  <a:pt x="1293" y="19654"/>
                </a:cubicBezTo>
                <a:lnTo>
                  <a:pt x="1293" y="20410"/>
                </a:lnTo>
                <a:cubicBezTo>
                  <a:pt x="4654" y="20410"/>
                  <a:pt x="7277" y="18053"/>
                  <a:pt x="8876" y="13593"/>
                </a:cubicBezTo>
                <a:cubicBezTo>
                  <a:pt x="9325" y="12340"/>
                  <a:pt x="9634" y="11040"/>
                  <a:pt x="9906" y="9894"/>
                </a:cubicBezTo>
                <a:cubicBezTo>
                  <a:pt x="10433" y="7671"/>
                  <a:pt x="10849" y="5916"/>
                  <a:pt x="11876" y="5916"/>
                </a:cubicBezTo>
                <a:cubicBezTo>
                  <a:pt x="12815" y="5916"/>
                  <a:pt x="13161" y="7265"/>
                  <a:pt x="13648" y="9467"/>
                </a:cubicBezTo>
                <a:cubicBezTo>
                  <a:pt x="13935" y="10763"/>
                  <a:pt x="14259" y="12232"/>
                  <a:pt x="14842" y="13651"/>
                </a:cubicBezTo>
                <a:cubicBezTo>
                  <a:pt x="16579" y="17884"/>
                  <a:pt x="19106" y="20410"/>
                  <a:pt x="21600" y="20410"/>
                </a:cubicBezTo>
                <a:lnTo>
                  <a:pt x="21600" y="19654"/>
                </a:lnTo>
                <a:cubicBezTo>
                  <a:pt x="20557" y="19654"/>
                  <a:pt x="19457" y="19095"/>
                  <a:pt x="18417" y="18035"/>
                </a:cubicBezTo>
                <a:cubicBezTo>
                  <a:pt x="17339" y="16937"/>
                  <a:pt x="16343" y="15322"/>
                  <a:pt x="15538" y="13362"/>
                </a:cubicBezTo>
                <a:cubicBezTo>
                  <a:pt x="14981" y="12004"/>
                  <a:pt x="14664" y="10569"/>
                  <a:pt x="14384" y="9303"/>
                </a:cubicBezTo>
                <a:cubicBezTo>
                  <a:pt x="14136" y="8183"/>
                  <a:pt x="13923" y="7216"/>
                  <a:pt x="13593" y="6489"/>
                </a:cubicBezTo>
                <a:cubicBezTo>
                  <a:pt x="13186" y="5595"/>
                  <a:pt x="12624" y="5159"/>
                  <a:pt x="11876" y="5159"/>
                </a:cubicBezTo>
                <a:close/>
                <a:moveTo>
                  <a:pt x="11626" y="6692"/>
                </a:moveTo>
                <a:lnTo>
                  <a:pt x="11626" y="7703"/>
                </a:lnTo>
                <a:lnTo>
                  <a:pt x="12165" y="7703"/>
                </a:lnTo>
                <a:lnTo>
                  <a:pt x="12165" y="6692"/>
                </a:lnTo>
                <a:lnTo>
                  <a:pt x="11626" y="6692"/>
                </a:lnTo>
                <a:close/>
                <a:moveTo>
                  <a:pt x="11596" y="8905"/>
                </a:moveTo>
                <a:lnTo>
                  <a:pt x="11596" y="9916"/>
                </a:lnTo>
                <a:lnTo>
                  <a:pt x="12135" y="9916"/>
                </a:lnTo>
                <a:lnTo>
                  <a:pt x="12135" y="8905"/>
                </a:lnTo>
                <a:lnTo>
                  <a:pt x="11596" y="8905"/>
                </a:lnTo>
                <a:close/>
                <a:moveTo>
                  <a:pt x="11626" y="11293"/>
                </a:moveTo>
                <a:lnTo>
                  <a:pt x="11626" y="12305"/>
                </a:lnTo>
                <a:lnTo>
                  <a:pt x="12165" y="12305"/>
                </a:lnTo>
                <a:lnTo>
                  <a:pt x="12165" y="11293"/>
                </a:lnTo>
                <a:lnTo>
                  <a:pt x="11626" y="11293"/>
                </a:lnTo>
                <a:close/>
                <a:moveTo>
                  <a:pt x="11596" y="13316"/>
                </a:moveTo>
                <a:lnTo>
                  <a:pt x="11596" y="14327"/>
                </a:lnTo>
                <a:lnTo>
                  <a:pt x="12135" y="14327"/>
                </a:lnTo>
                <a:lnTo>
                  <a:pt x="12135" y="13316"/>
                </a:lnTo>
                <a:lnTo>
                  <a:pt x="11596" y="13316"/>
                </a:lnTo>
                <a:close/>
                <a:moveTo>
                  <a:pt x="11626" y="15435"/>
                </a:moveTo>
                <a:lnTo>
                  <a:pt x="11626" y="16446"/>
                </a:lnTo>
                <a:lnTo>
                  <a:pt x="12165" y="16446"/>
                </a:lnTo>
                <a:lnTo>
                  <a:pt x="12165" y="15435"/>
                </a:lnTo>
                <a:lnTo>
                  <a:pt x="11626" y="15435"/>
                </a:lnTo>
                <a:close/>
                <a:moveTo>
                  <a:pt x="11596" y="17590"/>
                </a:moveTo>
                <a:lnTo>
                  <a:pt x="11596" y="18601"/>
                </a:lnTo>
                <a:lnTo>
                  <a:pt x="12135" y="18601"/>
                </a:lnTo>
                <a:lnTo>
                  <a:pt x="12135" y="17590"/>
                </a:lnTo>
                <a:lnTo>
                  <a:pt x="11596" y="17590"/>
                </a:lnTo>
                <a:close/>
              </a:path>
            </a:pathLst>
          </a:custGeom>
          <a:blipFill>
            <a:blip r:embed="rId7"/>
          </a:blipFill>
          <a:ln w="12700">
            <a:miter lim="400000"/>
          </a:ln>
        </p:spPr>
        <p:txBody>
          <a:bodyPr lIns="50800" tIns="50800" rIns="50800" bIns="50800" anchor="ctr"/>
          <a:lstStyle/>
          <a:p>
            <a:pPr>
              <a:defRPr sz="5000">
                <a:latin typeface="Helvetica Neue Light"/>
                <a:ea typeface="Helvetica Neue Light"/>
                <a:cs typeface="Helvetica Neue Light"/>
                <a:sym typeface="Helvetica Neue Light"/>
              </a:defRPr>
            </a:pPr>
            <a:endParaRPr/>
          </a:p>
        </p:txBody>
      </p:sp>
      <p:sp>
        <p:nvSpPr>
          <p:cNvPr id="190" name="График функции"/>
          <p:cNvSpPr/>
          <p:nvPr/>
        </p:nvSpPr>
        <p:spPr>
          <a:xfrm>
            <a:off x="7887768" y="3031451"/>
            <a:ext cx="1274193" cy="1265784"/>
          </a:xfrm>
          <a:custGeom>
            <a:avLst/>
            <a:gdLst/>
            <a:ahLst/>
            <a:cxnLst>
              <a:cxn ang="0">
                <a:pos x="wd2" y="hd2"/>
              </a:cxn>
              <a:cxn ang="5400000">
                <a:pos x="wd2" y="hd2"/>
              </a:cxn>
              <a:cxn ang="10800000">
                <a:pos x="wd2" y="hd2"/>
              </a:cxn>
              <a:cxn ang="16200000">
                <a:pos x="wd2" y="hd2"/>
              </a:cxn>
            </a:cxnLst>
            <a:rect l="0" t="0" r="r" b="b"/>
            <a:pathLst>
              <a:path w="21600" h="21600" extrusionOk="0">
                <a:moveTo>
                  <a:pt x="193" y="0"/>
                </a:moveTo>
                <a:cubicBezTo>
                  <a:pt x="87" y="0"/>
                  <a:pt x="0" y="87"/>
                  <a:pt x="0" y="194"/>
                </a:cubicBezTo>
                <a:lnTo>
                  <a:pt x="0" y="21404"/>
                </a:lnTo>
                <a:cubicBezTo>
                  <a:pt x="0" y="21511"/>
                  <a:pt x="87" y="21600"/>
                  <a:pt x="193" y="21600"/>
                </a:cubicBezTo>
                <a:lnTo>
                  <a:pt x="21322" y="21600"/>
                </a:lnTo>
                <a:cubicBezTo>
                  <a:pt x="21428" y="21600"/>
                  <a:pt x="21514" y="21511"/>
                  <a:pt x="21514" y="21404"/>
                </a:cubicBezTo>
                <a:lnTo>
                  <a:pt x="21514" y="20822"/>
                </a:lnTo>
                <a:cubicBezTo>
                  <a:pt x="21514" y="20715"/>
                  <a:pt x="21428" y="20628"/>
                  <a:pt x="21322" y="20628"/>
                </a:cubicBezTo>
                <a:lnTo>
                  <a:pt x="1159" y="20628"/>
                </a:lnTo>
                <a:cubicBezTo>
                  <a:pt x="1052" y="20628"/>
                  <a:pt x="966" y="20539"/>
                  <a:pt x="966" y="20432"/>
                </a:cubicBezTo>
                <a:lnTo>
                  <a:pt x="966" y="194"/>
                </a:lnTo>
                <a:cubicBezTo>
                  <a:pt x="966" y="87"/>
                  <a:pt x="879" y="0"/>
                  <a:pt x="773" y="0"/>
                </a:cubicBezTo>
                <a:lnTo>
                  <a:pt x="193" y="0"/>
                </a:lnTo>
                <a:close/>
                <a:moveTo>
                  <a:pt x="4579" y="3635"/>
                </a:moveTo>
                <a:cubicBezTo>
                  <a:pt x="4069" y="3635"/>
                  <a:pt x="3973" y="4313"/>
                  <a:pt x="3893" y="5269"/>
                </a:cubicBezTo>
                <a:cubicBezTo>
                  <a:pt x="3826" y="6066"/>
                  <a:pt x="3789" y="7155"/>
                  <a:pt x="3747" y="8309"/>
                </a:cubicBezTo>
                <a:cubicBezTo>
                  <a:pt x="3722" y="9023"/>
                  <a:pt x="3694" y="9757"/>
                  <a:pt x="3660" y="10474"/>
                </a:cubicBezTo>
                <a:lnTo>
                  <a:pt x="1430" y="10474"/>
                </a:lnTo>
                <a:lnTo>
                  <a:pt x="1430" y="11230"/>
                </a:lnTo>
                <a:lnTo>
                  <a:pt x="4374" y="11230"/>
                </a:lnTo>
                <a:lnTo>
                  <a:pt x="4393" y="10873"/>
                </a:lnTo>
                <a:cubicBezTo>
                  <a:pt x="4437" y="10037"/>
                  <a:pt x="4467" y="9172"/>
                  <a:pt x="4497" y="8336"/>
                </a:cubicBezTo>
                <a:cubicBezTo>
                  <a:pt x="4526" y="7507"/>
                  <a:pt x="4560" y="6578"/>
                  <a:pt x="4607" y="5814"/>
                </a:cubicBezTo>
                <a:cubicBezTo>
                  <a:pt x="4621" y="5979"/>
                  <a:pt x="4635" y="6160"/>
                  <a:pt x="4648" y="6361"/>
                </a:cubicBezTo>
                <a:cubicBezTo>
                  <a:pt x="4720" y="7486"/>
                  <a:pt x="4764" y="8893"/>
                  <a:pt x="4805" y="10253"/>
                </a:cubicBezTo>
                <a:cubicBezTo>
                  <a:pt x="4814" y="10545"/>
                  <a:pt x="4823" y="10836"/>
                  <a:pt x="4832" y="11121"/>
                </a:cubicBezTo>
                <a:lnTo>
                  <a:pt x="4839" y="11340"/>
                </a:lnTo>
                <a:cubicBezTo>
                  <a:pt x="4882" y="12712"/>
                  <a:pt x="4923" y="14008"/>
                  <a:pt x="5011" y="14987"/>
                </a:cubicBezTo>
                <a:cubicBezTo>
                  <a:pt x="5108" y="16050"/>
                  <a:pt x="5236" y="16930"/>
                  <a:pt x="5835" y="16930"/>
                </a:cubicBezTo>
                <a:cubicBezTo>
                  <a:pt x="6373" y="16930"/>
                  <a:pt x="6497" y="16190"/>
                  <a:pt x="6594" y="15296"/>
                </a:cubicBezTo>
                <a:cubicBezTo>
                  <a:pt x="6678" y="14518"/>
                  <a:pt x="6726" y="13520"/>
                  <a:pt x="6772" y="12555"/>
                </a:cubicBezTo>
                <a:cubicBezTo>
                  <a:pt x="6796" y="12043"/>
                  <a:pt x="6820" y="11560"/>
                  <a:pt x="6847" y="11132"/>
                </a:cubicBezTo>
                <a:cubicBezTo>
                  <a:pt x="6861" y="10921"/>
                  <a:pt x="6874" y="10707"/>
                  <a:pt x="6888" y="10495"/>
                </a:cubicBezTo>
                <a:cubicBezTo>
                  <a:pt x="6933" y="9765"/>
                  <a:pt x="6992" y="8813"/>
                  <a:pt x="7072" y="8108"/>
                </a:cubicBezTo>
                <a:cubicBezTo>
                  <a:pt x="7130" y="8632"/>
                  <a:pt x="7171" y="9283"/>
                  <a:pt x="7206" y="9828"/>
                </a:cubicBezTo>
                <a:cubicBezTo>
                  <a:pt x="7234" y="10257"/>
                  <a:pt x="7265" y="10701"/>
                  <a:pt x="7300" y="11138"/>
                </a:cubicBezTo>
                <a:cubicBezTo>
                  <a:pt x="7355" y="11811"/>
                  <a:pt x="7430" y="12670"/>
                  <a:pt x="7538" y="13325"/>
                </a:cubicBezTo>
                <a:cubicBezTo>
                  <a:pt x="7649" y="13995"/>
                  <a:pt x="7799" y="14650"/>
                  <a:pt x="8291" y="14650"/>
                </a:cubicBezTo>
                <a:cubicBezTo>
                  <a:pt x="8807" y="14650"/>
                  <a:pt x="8920" y="13936"/>
                  <a:pt x="8993" y="13463"/>
                </a:cubicBezTo>
                <a:cubicBezTo>
                  <a:pt x="9075" y="12940"/>
                  <a:pt x="9130" y="12285"/>
                  <a:pt x="9183" y="11651"/>
                </a:cubicBezTo>
                <a:cubicBezTo>
                  <a:pt x="9198" y="11475"/>
                  <a:pt x="9212" y="11303"/>
                  <a:pt x="9226" y="11141"/>
                </a:cubicBezTo>
                <a:cubicBezTo>
                  <a:pt x="9311" y="10194"/>
                  <a:pt x="9403" y="9541"/>
                  <a:pt x="9501" y="9185"/>
                </a:cubicBezTo>
                <a:cubicBezTo>
                  <a:pt x="9633" y="9696"/>
                  <a:pt x="9726" y="10669"/>
                  <a:pt x="9771" y="11144"/>
                </a:cubicBezTo>
                <a:cubicBezTo>
                  <a:pt x="9831" y="11767"/>
                  <a:pt x="9905" y="12254"/>
                  <a:pt x="9993" y="12594"/>
                </a:cubicBezTo>
                <a:cubicBezTo>
                  <a:pt x="10054" y="12832"/>
                  <a:pt x="10198" y="13391"/>
                  <a:pt x="10653" y="13391"/>
                </a:cubicBezTo>
                <a:cubicBezTo>
                  <a:pt x="11032" y="13391"/>
                  <a:pt x="11217" y="12975"/>
                  <a:pt x="11349" y="12567"/>
                </a:cubicBezTo>
                <a:cubicBezTo>
                  <a:pt x="11467" y="12203"/>
                  <a:pt x="11579" y="11704"/>
                  <a:pt x="11661" y="11165"/>
                </a:cubicBezTo>
                <a:cubicBezTo>
                  <a:pt x="11745" y="10615"/>
                  <a:pt x="11876" y="10261"/>
                  <a:pt x="11971" y="10086"/>
                </a:cubicBezTo>
                <a:cubicBezTo>
                  <a:pt x="12053" y="10269"/>
                  <a:pt x="12153" y="10639"/>
                  <a:pt x="12271" y="11188"/>
                </a:cubicBezTo>
                <a:cubicBezTo>
                  <a:pt x="12485" y="12183"/>
                  <a:pt x="12763" y="12626"/>
                  <a:pt x="13173" y="12626"/>
                </a:cubicBezTo>
                <a:cubicBezTo>
                  <a:pt x="13612" y="12626"/>
                  <a:pt x="13946" y="12143"/>
                  <a:pt x="14166" y="11193"/>
                </a:cubicBezTo>
                <a:cubicBezTo>
                  <a:pt x="14230" y="10915"/>
                  <a:pt x="14317" y="10721"/>
                  <a:pt x="14384" y="10609"/>
                </a:cubicBezTo>
                <a:cubicBezTo>
                  <a:pt x="14442" y="10712"/>
                  <a:pt x="14507" y="10855"/>
                  <a:pt x="14553" y="10955"/>
                </a:cubicBezTo>
                <a:cubicBezTo>
                  <a:pt x="14603" y="11064"/>
                  <a:pt x="14655" y="11175"/>
                  <a:pt x="14711" y="11283"/>
                </a:cubicBezTo>
                <a:cubicBezTo>
                  <a:pt x="14963" y="11766"/>
                  <a:pt x="15162" y="12149"/>
                  <a:pt x="15638" y="12149"/>
                </a:cubicBezTo>
                <a:cubicBezTo>
                  <a:pt x="16094" y="12149"/>
                  <a:pt x="16314" y="11747"/>
                  <a:pt x="16475" y="11453"/>
                </a:cubicBezTo>
                <a:cubicBezTo>
                  <a:pt x="16502" y="11402"/>
                  <a:pt x="16532" y="11350"/>
                  <a:pt x="16562" y="11300"/>
                </a:cubicBezTo>
                <a:cubicBezTo>
                  <a:pt x="16588" y="11255"/>
                  <a:pt x="16611" y="11213"/>
                  <a:pt x="16634" y="11173"/>
                </a:cubicBezTo>
                <a:cubicBezTo>
                  <a:pt x="16703" y="11053"/>
                  <a:pt x="16782" y="10918"/>
                  <a:pt x="16828" y="10864"/>
                </a:cubicBezTo>
                <a:cubicBezTo>
                  <a:pt x="16903" y="10914"/>
                  <a:pt x="17032" y="11105"/>
                  <a:pt x="17112" y="11224"/>
                </a:cubicBezTo>
                <a:lnTo>
                  <a:pt x="17155" y="11291"/>
                </a:lnTo>
                <a:cubicBezTo>
                  <a:pt x="17177" y="11324"/>
                  <a:pt x="17200" y="11356"/>
                  <a:pt x="17222" y="11389"/>
                </a:cubicBezTo>
                <a:cubicBezTo>
                  <a:pt x="17416" y="11682"/>
                  <a:pt x="17656" y="12047"/>
                  <a:pt x="18076" y="12047"/>
                </a:cubicBezTo>
                <a:cubicBezTo>
                  <a:pt x="18508" y="12047"/>
                  <a:pt x="18724" y="11727"/>
                  <a:pt x="18882" y="11494"/>
                </a:cubicBezTo>
                <a:cubicBezTo>
                  <a:pt x="18919" y="11439"/>
                  <a:pt x="18953" y="11387"/>
                  <a:pt x="18989" y="11340"/>
                </a:cubicBezTo>
                <a:cubicBezTo>
                  <a:pt x="19096" y="11202"/>
                  <a:pt x="19183" y="11125"/>
                  <a:pt x="19231" y="11090"/>
                </a:cubicBezTo>
                <a:cubicBezTo>
                  <a:pt x="19285" y="11117"/>
                  <a:pt x="19403" y="11188"/>
                  <a:pt x="19622" y="11387"/>
                </a:cubicBezTo>
                <a:cubicBezTo>
                  <a:pt x="19919" y="11658"/>
                  <a:pt x="20277" y="11689"/>
                  <a:pt x="20520" y="11689"/>
                </a:cubicBezTo>
                <a:cubicBezTo>
                  <a:pt x="20701" y="11689"/>
                  <a:pt x="20939" y="11612"/>
                  <a:pt x="21281" y="11494"/>
                </a:cubicBezTo>
                <a:cubicBezTo>
                  <a:pt x="21406" y="11451"/>
                  <a:pt x="21535" y="11406"/>
                  <a:pt x="21600" y="11391"/>
                </a:cubicBezTo>
                <a:lnTo>
                  <a:pt x="21429" y="10655"/>
                </a:lnTo>
                <a:cubicBezTo>
                  <a:pt x="21326" y="10679"/>
                  <a:pt x="21192" y="10724"/>
                  <a:pt x="21037" y="10778"/>
                </a:cubicBezTo>
                <a:cubicBezTo>
                  <a:pt x="20885" y="10831"/>
                  <a:pt x="20601" y="10929"/>
                  <a:pt x="20520" y="10933"/>
                </a:cubicBezTo>
                <a:cubicBezTo>
                  <a:pt x="20323" y="10933"/>
                  <a:pt x="20208" y="10903"/>
                  <a:pt x="20125" y="10827"/>
                </a:cubicBezTo>
                <a:cubicBezTo>
                  <a:pt x="19729" y="10468"/>
                  <a:pt x="19465" y="10321"/>
                  <a:pt x="19209" y="10321"/>
                </a:cubicBezTo>
                <a:cubicBezTo>
                  <a:pt x="18891" y="10321"/>
                  <a:pt x="18593" y="10623"/>
                  <a:pt x="18398" y="10876"/>
                </a:cubicBezTo>
                <a:cubicBezTo>
                  <a:pt x="18347" y="10942"/>
                  <a:pt x="18300" y="11009"/>
                  <a:pt x="18260" y="11068"/>
                </a:cubicBezTo>
                <a:cubicBezTo>
                  <a:pt x="18214" y="11137"/>
                  <a:pt x="18131" y="11262"/>
                  <a:pt x="18089" y="11288"/>
                </a:cubicBezTo>
                <a:cubicBezTo>
                  <a:pt x="18025" y="11240"/>
                  <a:pt x="17915" y="11074"/>
                  <a:pt x="17848" y="10972"/>
                </a:cubicBezTo>
                <a:cubicBezTo>
                  <a:pt x="17824" y="10936"/>
                  <a:pt x="17800" y="10899"/>
                  <a:pt x="17776" y="10864"/>
                </a:cubicBezTo>
                <a:lnTo>
                  <a:pt x="17734" y="10800"/>
                </a:lnTo>
                <a:cubicBezTo>
                  <a:pt x="17524" y="10488"/>
                  <a:pt x="17262" y="10100"/>
                  <a:pt x="16820" y="10100"/>
                </a:cubicBezTo>
                <a:cubicBezTo>
                  <a:pt x="16386" y="10100"/>
                  <a:pt x="16200" y="10421"/>
                  <a:pt x="15985" y="10793"/>
                </a:cubicBezTo>
                <a:cubicBezTo>
                  <a:pt x="15963" y="10832"/>
                  <a:pt x="15940" y="10873"/>
                  <a:pt x="15915" y="10916"/>
                </a:cubicBezTo>
                <a:cubicBezTo>
                  <a:pt x="15881" y="10974"/>
                  <a:pt x="15849" y="11031"/>
                  <a:pt x="15817" y="11089"/>
                </a:cubicBezTo>
                <a:cubicBezTo>
                  <a:pt x="15768" y="11179"/>
                  <a:pt x="15689" y="11322"/>
                  <a:pt x="15636" y="11379"/>
                </a:cubicBezTo>
                <a:cubicBezTo>
                  <a:pt x="15569" y="11303"/>
                  <a:pt x="15455" y="11083"/>
                  <a:pt x="15376" y="10932"/>
                </a:cubicBezTo>
                <a:cubicBezTo>
                  <a:pt x="15329" y="10841"/>
                  <a:pt x="15281" y="10738"/>
                  <a:pt x="15236" y="10638"/>
                </a:cubicBezTo>
                <a:cubicBezTo>
                  <a:pt x="15037" y="10207"/>
                  <a:pt x="14832" y="9760"/>
                  <a:pt x="14392" y="9760"/>
                </a:cubicBezTo>
                <a:cubicBezTo>
                  <a:pt x="14192" y="9760"/>
                  <a:pt x="13698" y="9883"/>
                  <a:pt x="13435" y="11021"/>
                </a:cubicBezTo>
                <a:cubicBezTo>
                  <a:pt x="13357" y="11357"/>
                  <a:pt x="13273" y="11579"/>
                  <a:pt x="13205" y="11715"/>
                </a:cubicBezTo>
                <a:cubicBezTo>
                  <a:pt x="13148" y="11575"/>
                  <a:pt x="13076" y="11355"/>
                  <a:pt x="13006" y="11028"/>
                </a:cubicBezTo>
                <a:cubicBezTo>
                  <a:pt x="12807" y="10105"/>
                  <a:pt x="12620" y="9232"/>
                  <a:pt x="11964" y="9232"/>
                </a:cubicBezTo>
                <a:cubicBezTo>
                  <a:pt x="11677" y="9232"/>
                  <a:pt x="11160" y="9468"/>
                  <a:pt x="10918" y="11050"/>
                </a:cubicBezTo>
                <a:cubicBezTo>
                  <a:pt x="10841" y="11554"/>
                  <a:pt x="10754" y="11935"/>
                  <a:pt x="10675" y="12204"/>
                </a:cubicBezTo>
                <a:cubicBezTo>
                  <a:pt x="10626" y="11959"/>
                  <a:pt x="10570" y="11599"/>
                  <a:pt x="10519" y="11072"/>
                </a:cubicBezTo>
                <a:cubicBezTo>
                  <a:pt x="10347" y="9278"/>
                  <a:pt x="10207" y="8177"/>
                  <a:pt x="9518" y="8177"/>
                </a:cubicBezTo>
                <a:cubicBezTo>
                  <a:pt x="8791" y="8177"/>
                  <a:pt x="8635" y="9324"/>
                  <a:pt x="8479" y="11073"/>
                </a:cubicBezTo>
                <a:cubicBezTo>
                  <a:pt x="8464" y="11237"/>
                  <a:pt x="8450" y="11410"/>
                  <a:pt x="8435" y="11586"/>
                </a:cubicBezTo>
                <a:cubicBezTo>
                  <a:pt x="8399" y="12017"/>
                  <a:pt x="8343" y="12660"/>
                  <a:pt x="8274" y="13176"/>
                </a:cubicBezTo>
                <a:cubicBezTo>
                  <a:pt x="8205" y="12735"/>
                  <a:pt x="8129" y="12070"/>
                  <a:pt x="8048" y="11077"/>
                </a:cubicBezTo>
                <a:cubicBezTo>
                  <a:pt x="8013" y="10647"/>
                  <a:pt x="7985" y="10205"/>
                  <a:pt x="7957" y="9779"/>
                </a:cubicBezTo>
                <a:cubicBezTo>
                  <a:pt x="7906" y="8996"/>
                  <a:pt x="7857" y="8257"/>
                  <a:pt x="7778" y="7708"/>
                </a:cubicBezTo>
                <a:cubicBezTo>
                  <a:pt x="7718" y="7289"/>
                  <a:pt x="7605" y="6511"/>
                  <a:pt x="7054" y="6511"/>
                </a:cubicBezTo>
                <a:cubicBezTo>
                  <a:pt x="6549" y="6511"/>
                  <a:pt x="6428" y="7160"/>
                  <a:pt x="6333" y="7946"/>
                </a:cubicBezTo>
                <a:cubicBezTo>
                  <a:pt x="6250" y="8624"/>
                  <a:pt x="6196" y="9510"/>
                  <a:pt x="6138" y="10447"/>
                </a:cubicBezTo>
                <a:cubicBezTo>
                  <a:pt x="6125" y="10659"/>
                  <a:pt x="6111" y="10872"/>
                  <a:pt x="6098" y="11084"/>
                </a:cubicBezTo>
                <a:cubicBezTo>
                  <a:pt x="6070" y="11517"/>
                  <a:pt x="6047" y="12003"/>
                  <a:pt x="6022" y="12518"/>
                </a:cubicBezTo>
                <a:cubicBezTo>
                  <a:pt x="5981" y="13382"/>
                  <a:pt x="5921" y="14640"/>
                  <a:pt x="5820" y="15463"/>
                </a:cubicBezTo>
                <a:cubicBezTo>
                  <a:pt x="5790" y="15243"/>
                  <a:pt x="5761" y="14961"/>
                  <a:pt x="5734" y="14601"/>
                </a:cubicBezTo>
                <a:cubicBezTo>
                  <a:pt x="5665" y="13683"/>
                  <a:pt x="5629" y="12532"/>
                  <a:pt x="5590" y="11315"/>
                </a:cubicBezTo>
                <a:lnTo>
                  <a:pt x="5581" y="11095"/>
                </a:lnTo>
                <a:cubicBezTo>
                  <a:pt x="5572" y="10811"/>
                  <a:pt x="5564" y="10521"/>
                  <a:pt x="5555" y="10230"/>
                </a:cubicBezTo>
                <a:cubicBezTo>
                  <a:pt x="5509" y="8720"/>
                  <a:pt x="5461" y="7158"/>
                  <a:pt x="5374" y="5970"/>
                </a:cubicBezTo>
                <a:cubicBezTo>
                  <a:pt x="5325" y="5317"/>
                  <a:pt x="5270" y="4832"/>
                  <a:pt x="5203" y="4489"/>
                </a:cubicBezTo>
                <a:cubicBezTo>
                  <a:pt x="5148" y="4212"/>
                  <a:pt x="5034" y="3635"/>
                  <a:pt x="4579" y="3635"/>
                </a:cubicBezTo>
                <a:close/>
              </a:path>
            </a:pathLst>
          </a:custGeom>
          <a:blipFill>
            <a:blip r:embed="rId7"/>
          </a:blipFill>
          <a:ln w="12700">
            <a:miter lim="400000"/>
          </a:ln>
        </p:spPr>
        <p:txBody>
          <a:bodyPr lIns="50800" tIns="50800" rIns="50800" bIns="50800" anchor="ctr"/>
          <a:lstStyle/>
          <a:p>
            <a:pPr>
              <a:defRPr sz="5000">
                <a:latin typeface="Helvetica Neue Light"/>
                <a:ea typeface="Helvetica Neue Light"/>
                <a:cs typeface="Helvetica Neue Light"/>
                <a:sym typeface="Helvetica Neue Light"/>
              </a:defRPr>
            </a:pPr>
            <a:endParaRPr/>
          </a:p>
        </p:txBody>
      </p:sp>
      <p:pic>
        <p:nvPicPr>
          <p:cNvPr id="4" name="תמונה 3">
            <a:extLst>
              <a:ext uri="{FF2B5EF4-FFF2-40B4-BE49-F238E27FC236}">
                <a16:creationId xmlns:a16="http://schemas.microsoft.com/office/drawing/2014/main" id="{23A2A2B9-86E5-80E1-BCAE-208764702692}"/>
              </a:ext>
            </a:extLst>
          </p:cNvPr>
          <p:cNvPicPr>
            <a:picLocks noChangeAspect="1"/>
          </p:cNvPicPr>
          <p:nvPr/>
        </p:nvPicPr>
        <p:blipFill>
          <a:blip r:embed="rId8"/>
          <a:stretch>
            <a:fillRect/>
          </a:stretch>
        </p:blipFill>
        <p:spPr>
          <a:xfrm>
            <a:off x="53038" y="5668940"/>
            <a:ext cx="6828948" cy="4667250"/>
          </a:xfrm>
          <a:prstGeom prst="rect">
            <a:avLst/>
          </a:prstGeom>
        </p:spPr>
      </p:pic>
      <p:pic>
        <p:nvPicPr>
          <p:cNvPr id="6" name="שמע 5">
            <a:hlinkClick r:id="" action="ppaction://media"/>
            <a:extLst>
              <a:ext uri="{FF2B5EF4-FFF2-40B4-BE49-F238E27FC236}">
                <a16:creationId xmlns:a16="http://schemas.microsoft.com/office/drawing/2014/main" id="{F2745044-607E-60C8-5F16-5061A896329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3761700" y="13093700"/>
            <a:ext cx="406400" cy="406400"/>
          </a:xfrm>
          <a:prstGeom prst="rect">
            <a:avLst/>
          </a:prstGeom>
        </p:spPr>
      </p:pic>
    </p:spTree>
  </p:cSld>
  <p:clrMapOvr>
    <a:masterClrMapping/>
  </p:clrMapOvr>
  <p:transition spd="med" advTm="1298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4" name="iXZt9b.jpeg" descr="iXZt9b.jpeg"/>
          <p:cNvPicPr>
            <a:picLocks noChangeAspect="1"/>
          </p:cNvPicPr>
          <p:nvPr/>
        </p:nvPicPr>
        <p:blipFill>
          <a:blip r:embed="rId5">
            <a:alphaModFix amt="69089"/>
          </a:blip>
          <a:stretch>
            <a:fillRect/>
          </a:stretch>
        </p:blipFill>
        <p:spPr>
          <a:xfrm>
            <a:off x="6232249" y="-734258"/>
            <a:ext cx="26642992" cy="16651872"/>
          </a:xfrm>
          <a:prstGeom prst="rect">
            <a:avLst/>
          </a:prstGeom>
          <a:ln w="12700">
            <a:miter lim="400000"/>
          </a:ln>
        </p:spPr>
      </p:pic>
      <p:pic>
        <p:nvPicPr>
          <p:cNvPr id="195" name="3f7e23408424c628e45dff989e23ecee.jpeg" descr="3f7e23408424c628e45dff989e23ecee.jpeg"/>
          <p:cNvPicPr>
            <a:picLocks noChangeAspect="1"/>
          </p:cNvPicPr>
          <p:nvPr/>
        </p:nvPicPr>
        <p:blipFill>
          <a:blip r:embed="rId6">
            <a:alphaModFix amt="84999"/>
          </a:blip>
          <a:stretch>
            <a:fillRect/>
          </a:stretch>
        </p:blipFill>
        <p:spPr>
          <a:xfrm>
            <a:off x="2229200" y="-12218856"/>
            <a:ext cx="11413740" cy="15218315"/>
          </a:xfrm>
          <a:prstGeom prst="rect">
            <a:avLst/>
          </a:prstGeom>
          <a:ln w="12700">
            <a:miter lim="400000"/>
          </a:ln>
        </p:spPr>
      </p:pic>
      <p:sp>
        <p:nvSpPr>
          <p:cNvPr id="196" name="Exploring Data"/>
          <p:cNvSpPr txBox="1"/>
          <p:nvPr/>
        </p:nvSpPr>
        <p:spPr>
          <a:xfrm>
            <a:off x="-422360" y="757642"/>
            <a:ext cx="13609520" cy="1522051"/>
          </a:xfrm>
          <a:prstGeom prst="rect">
            <a:avLst/>
          </a:prstGeom>
          <a:ln w="25400">
            <a:solidFill>
              <a:srgbClr val="ACA6A4"/>
            </a:solidFill>
            <a:miter lim="400000"/>
          </a:ln>
          <a:effectLst>
            <a:outerShdw blurRad="25400" dist="38100" dir="2700000" rotWithShape="0">
              <a:srgbClr val="000000">
                <a:alpha val="6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8700">
                <a:solidFill>
                  <a:srgbClr val="FFBD80"/>
                </a:solidFill>
                <a:latin typeface="Chalkduster"/>
                <a:ea typeface="Chalkduster"/>
                <a:cs typeface="Chalkduster"/>
                <a:sym typeface="Chalkduster"/>
              </a:defRPr>
            </a:lvl1pPr>
          </a:lstStyle>
          <a:p>
            <a:r>
              <a:t>Exploring Data</a:t>
            </a:r>
          </a:p>
        </p:txBody>
      </p:sp>
      <p:pic>
        <p:nvPicPr>
          <p:cNvPr id="197" name="3f7e23408424c628e45dff989e23ecee.jpeg" descr="3f7e23408424c628e45dff989e23ecee.jpeg"/>
          <p:cNvPicPr>
            <a:picLocks noChangeAspect="1"/>
          </p:cNvPicPr>
          <p:nvPr/>
        </p:nvPicPr>
        <p:blipFill>
          <a:blip r:embed="rId6">
            <a:alphaModFix amt="58430"/>
          </a:blip>
          <a:stretch>
            <a:fillRect/>
          </a:stretch>
        </p:blipFill>
        <p:spPr>
          <a:xfrm>
            <a:off x="5499668" y="6388706"/>
            <a:ext cx="4473719" cy="5964956"/>
          </a:xfrm>
          <a:prstGeom prst="rect">
            <a:avLst/>
          </a:prstGeom>
          <a:ln w="12700">
            <a:miter lim="400000"/>
          </a:ln>
        </p:spPr>
      </p:pic>
      <p:pic>
        <p:nvPicPr>
          <p:cNvPr id="198" name="3f7e23408424c628e45dff989e23ecee.jpeg" descr="3f7e23408424c628e45dff989e23ecee.jpeg"/>
          <p:cNvPicPr>
            <a:picLocks noChangeAspect="1"/>
          </p:cNvPicPr>
          <p:nvPr/>
        </p:nvPicPr>
        <p:blipFill>
          <a:blip r:embed="rId6">
            <a:alphaModFix amt="58430"/>
          </a:blip>
          <a:stretch>
            <a:fillRect/>
          </a:stretch>
        </p:blipFill>
        <p:spPr>
          <a:xfrm>
            <a:off x="9955141" y="6388706"/>
            <a:ext cx="4473719" cy="5964956"/>
          </a:xfrm>
          <a:prstGeom prst="rect">
            <a:avLst/>
          </a:prstGeom>
          <a:ln w="12700">
            <a:miter lim="400000"/>
          </a:ln>
        </p:spPr>
      </p:pic>
      <p:pic>
        <p:nvPicPr>
          <p:cNvPr id="199" name="3f7e23408424c628e45dff989e23ecee.jpeg" descr="3f7e23408424c628e45dff989e23ecee.jpeg"/>
          <p:cNvPicPr>
            <a:picLocks noChangeAspect="1"/>
          </p:cNvPicPr>
          <p:nvPr/>
        </p:nvPicPr>
        <p:blipFill>
          <a:blip r:embed="rId6">
            <a:alphaModFix amt="58430"/>
          </a:blip>
          <a:stretch>
            <a:fillRect/>
          </a:stretch>
        </p:blipFill>
        <p:spPr>
          <a:xfrm>
            <a:off x="14262185" y="6388706"/>
            <a:ext cx="4473719" cy="5964956"/>
          </a:xfrm>
          <a:prstGeom prst="rect">
            <a:avLst/>
          </a:prstGeom>
          <a:ln w="12700">
            <a:miter lim="400000"/>
          </a:ln>
        </p:spPr>
      </p:pic>
      <p:pic>
        <p:nvPicPr>
          <p:cNvPr id="200" name="3f7e23408424c628e45dff989e23ecee.jpeg" descr="3f7e23408424c628e45dff989e23ecee.jpeg"/>
          <p:cNvPicPr>
            <a:picLocks noChangeAspect="1"/>
          </p:cNvPicPr>
          <p:nvPr/>
        </p:nvPicPr>
        <p:blipFill>
          <a:blip r:embed="rId6">
            <a:alphaModFix amt="58430"/>
          </a:blip>
          <a:stretch>
            <a:fillRect/>
          </a:stretch>
        </p:blipFill>
        <p:spPr>
          <a:xfrm>
            <a:off x="18705870" y="6388706"/>
            <a:ext cx="4473718" cy="5964956"/>
          </a:xfrm>
          <a:prstGeom prst="rect">
            <a:avLst/>
          </a:prstGeom>
          <a:ln w="12700">
            <a:miter lim="400000"/>
          </a:ln>
        </p:spPr>
      </p:pic>
      <p:sp>
        <p:nvSpPr>
          <p:cNvPr id="201" name="Visualized the following points:…"/>
          <p:cNvSpPr txBox="1"/>
          <p:nvPr/>
        </p:nvSpPr>
        <p:spPr>
          <a:xfrm>
            <a:off x="4052318" y="6690255"/>
            <a:ext cx="19758395" cy="5361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20000"/>
              </a:lnSpc>
              <a:defRPr sz="4800">
                <a:latin typeface="Chalkboard"/>
                <a:ea typeface="Chalkboard"/>
                <a:cs typeface="Chalkboard"/>
                <a:sym typeface="Chalkboard"/>
              </a:defRPr>
            </a:pPr>
            <a:r>
              <a:rPr dirty="0"/>
              <a:t>Visualized the following points:</a:t>
            </a:r>
          </a:p>
          <a:p>
            <a:pPr marL="914400" indent="-914400" algn="l">
              <a:lnSpc>
                <a:spcPct val="120000"/>
              </a:lnSpc>
              <a:buSzPct val="100000"/>
              <a:buAutoNum type="arabicPeriod"/>
              <a:defRPr sz="4800">
                <a:latin typeface="Chalkboard"/>
                <a:ea typeface="Chalkboard"/>
                <a:cs typeface="Chalkboard"/>
                <a:sym typeface="Chalkboard"/>
              </a:defRPr>
            </a:pPr>
            <a:r>
              <a:rPr dirty="0"/>
              <a:t>Sort players with more than </a:t>
            </a:r>
            <a:r>
              <a:rPr lang="he-IL" dirty="0"/>
              <a:t>70</a:t>
            </a:r>
            <a:r>
              <a:rPr dirty="0"/>
              <a:t> </a:t>
            </a:r>
            <a:r>
              <a:rPr lang="en-US" dirty="0"/>
              <a:t>Games</a:t>
            </a:r>
            <a:r>
              <a:rPr dirty="0"/>
              <a:t> per game </a:t>
            </a:r>
          </a:p>
          <a:p>
            <a:pPr marL="914400" indent="-914400" algn="l">
              <a:lnSpc>
                <a:spcPct val="120000"/>
              </a:lnSpc>
              <a:buSzPct val="100000"/>
              <a:buAutoNum type="arabicPeriod"/>
              <a:defRPr sz="4800">
                <a:latin typeface="Chalkboard"/>
                <a:ea typeface="Chalkboard"/>
                <a:cs typeface="Chalkboard"/>
                <a:sym typeface="Chalkboard"/>
              </a:defRPr>
            </a:pPr>
            <a:r>
              <a:rPr dirty="0"/>
              <a:t>Top 1</a:t>
            </a:r>
            <a:r>
              <a:rPr lang="en-US" dirty="0"/>
              <a:t>0</a:t>
            </a:r>
            <a:r>
              <a:rPr dirty="0"/>
              <a:t> players by total PTS</a:t>
            </a:r>
          </a:p>
          <a:p>
            <a:pPr marL="914400" indent="-914400" algn="l">
              <a:lnSpc>
                <a:spcPct val="120000"/>
              </a:lnSpc>
              <a:buSzPct val="100000"/>
              <a:buAutoNum type="arabicPeriod"/>
              <a:defRPr sz="4800">
                <a:latin typeface="Chalkboard"/>
                <a:ea typeface="Chalkboard"/>
                <a:cs typeface="Chalkboard"/>
                <a:sym typeface="Chalkboard"/>
              </a:defRPr>
            </a:pPr>
            <a:r>
              <a:rPr dirty="0"/>
              <a:t>Total number of PTS by </a:t>
            </a:r>
            <a:r>
              <a:rPr lang="en-US" dirty="0"/>
              <a:t>Season</a:t>
            </a:r>
          </a:p>
          <a:p>
            <a:pPr marL="914400" indent="-914400" algn="l">
              <a:lnSpc>
                <a:spcPct val="120000"/>
              </a:lnSpc>
              <a:buSzPct val="100000"/>
              <a:buAutoNum type="arabicPeriod"/>
              <a:defRPr sz="4800">
                <a:latin typeface="Chalkboard"/>
                <a:ea typeface="Chalkboard"/>
                <a:cs typeface="Chalkboard"/>
                <a:sym typeface="Chalkboard"/>
              </a:defRPr>
            </a:pPr>
            <a:r>
              <a:rPr dirty="0"/>
              <a:t>Summary of PTS by Teams considering status of MPV players</a:t>
            </a:r>
            <a:endParaRPr lang="en-IL" dirty="0"/>
          </a:p>
          <a:p>
            <a:pPr marL="914400" indent="-914400" algn="l">
              <a:lnSpc>
                <a:spcPct val="120000"/>
              </a:lnSpc>
              <a:buSzPct val="100000"/>
              <a:buAutoNum type="arabicPeriod"/>
              <a:defRPr sz="4800">
                <a:latin typeface="Chalkboard"/>
                <a:ea typeface="Chalkboard"/>
                <a:cs typeface="Chalkboard"/>
                <a:sym typeface="Chalkboard"/>
              </a:defRPr>
            </a:pPr>
            <a:r>
              <a:rPr lang="en-US" dirty="0"/>
              <a:t>Correlation between variables and target value</a:t>
            </a:r>
          </a:p>
        </p:txBody>
      </p:sp>
      <p:sp>
        <p:nvSpPr>
          <p:cNvPr id="202" name="Полосчатая диаграмма"/>
          <p:cNvSpPr/>
          <p:nvPr/>
        </p:nvSpPr>
        <p:spPr>
          <a:xfrm>
            <a:off x="896250" y="3030185"/>
            <a:ext cx="1271686" cy="1268316"/>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6860" y="3004"/>
                </a:moveTo>
                <a:lnTo>
                  <a:pt x="16860" y="19065"/>
                </a:lnTo>
                <a:lnTo>
                  <a:pt x="19553" y="19065"/>
                </a:lnTo>
                <a:lnTo>
                  <a:pt x="19553" y="3004"/>
                </a:lnTo>
                <a:lnTo>
                  <a:pt x="16860" y="3004"/>
                </a:lnTo>
                <a:close/>
                <a:moveTo>
                  <a:pt x="7272" y="6922"/>
                </a:moveTo>
                <a:lnTo>
                  <a:pt x="7272" y="19065"/>
                </a:lnTo>
                <a:lnTo>
                  <a:pt x="9965" y="19065"/>
                </a:lnTo>
                <a:lnTo>
                  <a:pt x="9965" y="6922"/>
                </a:lnTo>
                <a:lnTo>
                  <a:pt x="7272" y="6922"/>
                </a:lnTo>
                <a:close/>
                <a:moveTo>
                  <a:pt x="12066" y="10127"/>
                </a:moveTo>
                <a:lnTo>
                  <a:pt x="12066" y="19065"/>
                </a:lnTo>
                <a:lnTo>
                  <a:pt x="14759" y="19065"/>
                </a:lnTo>
                <a:lnTo>
                  <a:pt x="14759" y="10127"/>
                </a:lnTo>
                <a:lnTo>
                  <a:pt x="12066" y="10127"/>
                </a:lnTo>
                <a:close/>
                <a:moveTo>
                  <a:pt x="2478" y="15151"/>
                </a:moveTo>
                <a:lnTo>
                  <a:pt x="2478" y="19065"/>
                </a:lnTo>
                <a:lnTo>
                  <a:pt x="5171" y="19065"/>
                </a:lnTo>
                <a:lnTo>
                  <a:pt x="5171" y="15151"/>
                </a:lnTo>
                <a:lnTo>
                  <a:pt x="2478" y="15151"/>
                </a:lnTo>
                <a:close/>
              </a:path>
            </a:pathLst>
          </a:custGeom>
          <a:blipFill>
            <a:blip r:embed="rId7"/>
          </a:blipFill>
          <a:ln w="12700">
            <a:miter lim="400000"/>
          </a:ln>
        </p:spPr>
        <p:txBody>
          <a:bodyPr lIns="50800" tIns="50800" rIns="50800" bIns="50800" anchor="ctr"/>
          <a:lstStyle/>
          <a:p>
            <a:pPr>
              <a:defRPr sz="5000">
                <a:latin typeface="Helvetica Neue Light"/>
                <a:ea typeface="Helvetica Neue Light"/>
                <a:cs typeface="Helvetica Neue Light"/>
                <a:sym typeface="Helvetica Neue Light"/>
              </a:defRPr>
            </a:pPr>
            <a:endParaRPr/>
          </a:p>
        </p:txBody>
      </p:sp>
      <p:sp>
        <p:nvSpPr>
          <p:cNvPr id="203" name="Диаграмма рассеивания"/>
          <p:cNvSpPr/>
          <p:nvPr/>
        </p:nvSpPr>
        <p:spPr>
          <a:xfrm>
            <a:off x="3226754" y="3030185"/>
            <a:ext cx="1271686" cy="1268316"/>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6"/>
                </a:lnTo>
                <a:cubicBezTo>
                  <a:pt x="0" y="21513"/>
                  <a:pt x="87" y="21600"/>
                  <a:pt x="194" y="21600"/>
                </a:cubicBezTo>
                <a:lnTo>
                  <a:pt x="21406" y="21600"/>
                </a:lnTo>
                <a:cubicBezTo>
                  <a:pt x="21513" y="21600"/>
                  <a:pt x="21600" y="21513"/>
                  <a:pt x="21600" y="21406"/>
                </a:cubicBezTo>
                <a:lnTo>
                  <a:pt x="21600" y="20822"/>
                </a:lnTo>
                <a:cubicBezTo>
                  <a:pt x="21600" y="20715"/>
                  <a:pt x="21513" y="20628"/>
                  <a:pt x="21406" y="20628"/>
                </a:cubicBezTo>
                <a:lnTo>
                  <a:pt x="1163" y="20628"/>
                </a:lnTo>
                <a:cubicBezTo>
                  <a:pt x="1057" y="20628"/>
                  <a:pt x="970" y="20541"/>
                  <a:pt x="970" y="20434"/>
                </a:cubicBezTo>
                <a:lnTo>
                  <a:pt x="970" y="194"/>
                </a:lnTo>
                <a:cubicBezTo>
                  <a:pt x="970" y="87"/>
                  <a:pt x="883" y="0"/>
                  <a:pt x="776" y="0"/>
                </a:cubicBezTo>
                <a:lnTo>
                  <a:pt x="194" y="0"/>
                </a:lnTo>
                <a:close/>
                <a:moveTo>
                  <a:pt x="14855" y="4365"/>
                </a:moveTo>
                <a:cubicBezTo>
                  <a:pt x="14545" y="4365"/>
                  <a:pt x="14235" y="4483"/>
                  <a:pt x="13998" y="4721"/>
                </a:cubicBezTo>
                <a:cubicBezTo>
                  <a:pt x="13525" y="5195"/>
                  <a:pt x="13525" y="5964"/>
                  <a:pt x="13998" y="6439"/>
                </a:cubicBezTo>
                <a:cubicBezTo>
                  <a:pt x="14472" y="6913"/>
                  <a:pt x="15239" y="6913"/>
                  <a:pt x="15712" y="6439"/>
                </a:cubicBezTo>
                <a:cubicBezTo>
                  <a:pt x="16185" y="5964"/>
                  <a:pt x="16185" y="5195"/>
                  <a:pt x="15712" y="4721"/>
                </a:cubicBezTo>
                <a:cubicBezTo>
                  <a:pt x="15475" y="4483"/>
                  <a:pt x="15165" y="4365"/>
                  <a:pt x="14855" y="4365"/>
                </a:cubicBezTo>
                <a:close/>
                <a:moveTo>
                  <a:pt x="4336" y="6020"/>
                </a:moveTo>
                <a:cubicBezTo>
                  <a:pt x="4026" y="6020"/>
                  <a:pt x="3716" y="6139"/>
                  <a:pt x="3479" y="6376"/>
                </a:cubicBezTo>
                <a:cubicBezTo>
                  <a:pt x="3006" y="6851"/>
                  <a:pt x="3006" y="7620"/>
                  <a:pt x="3479" y="8095"/>
                </a:cubicBezTo>
                <a:cubicBezTo>
                  <a:pt x="3953" y="8569"/>
                  <a:pt x="4720" y="8569"/>
                  <a:pt x="5193" y="8095"/>
                </a:cubicBezTo>
                <a:cubicBezTo>
                  <a:pt x="5666" y="7620"/>
                  <a:pt x="5666" y="6851"/>
                  <a:pt x="5193" y="6376"/>
                </a:cubicBezTo>
                <a:cubicBezTo>
                  <a:pt x="4956" y="6139"/>
                  <a:pt x="4646" y="6020"/>
                  <a:pt x="4336" y="6020"/>
                </a:cubicBezTo>
                <a:close/>
                <a:moveTo>
                  <a:pt x="9154" y="9823"/>
                </a:moveTo>
                <a:cubicBezTo>
                  <a:pt x="8844" y="9823"/>
                  <a:pt x="8534" y="9942"/>
                  <a:pt x="8297" y="10179"/>
                </a:cubicBezTo>
                <a:cubicBezTo>
                  <a:pt x="7824" y="10653"/>
                  <a:pt x="7824" y="11422"/>
                  <a:pt x="8297" y="11897"/>
                </a:cubicBezTo>
                <a:cubicBezTo>
                  <a:pt x="8770" y="12372"/>
                  <a:pt x="9537" y="12372"/>
                  <a:pt x="10011" y="11897"/>
                </a:cubicBezTo>
                <a:cubicBezTo>
                  <a:pt x="10484" y="11422"/>
                  <a:pt x="10484" y="10653"/>
                  <a:pt x="10011" y="10179"/>
                </a:cubicBezTo>
                <a:cubicBezTo>
                  <a:pt x="9774" y="9942"/>
                  <a:pt x="9464" y="9823"/>
                  <a:pt x="9154" y="9823"/>
                </a:cubicBezTo>
                <a:close/>
                <a:moveTo>
                  <a:pt x="16522" y="12697"/>
                </a:moveTo>
                <a:cubicBezTo>
                  <a:pt x="16211" y="12697"/>
                  <a:pt x="15901" y="12816"/>
                  <a:pt x="15665" y="13053"/>
                </a:cubicBezTo>
                <a:cubicBezTo>
                  <a:pt x="15191" y="13528"/>
                  <a:pt x="15191" y="14297"/>
                  <a:pt x="15665" y="14771"/>
                </a:cubicBezTo>
                <a:cubicBezTo>
                  <a:pt x="16138" y="15246"/>
                  <a:pt x="16905" y="15246"/>
                  <a:pt x="17378" y="14771"/>
                </a:cubicBezTo>
                <a:cubicBezTo>
                  <a:pt x="17852" y="14297"/>
                  <a:pt x="17852" y="13528"/>
                  <a:pt x="17378" y="13053"/>
                </a:cubicBezTo>
                <a:cubicBezTo>
                  <a:pt x="17142" y="12816"/>
                  <a:pt x="16832" y="12697"/>
                  <a:pt x="16522" y="12697"/>
                </a:cubicBezTo>
                <a:close/>
                <a:moveTo>
                  <a:pt x="6257" y="15838"/>
                </a:moveTo>
                <a:cubicBezTo>
                  <a:pt x="5947" y="15838"/>
                  <a:pt x="5637" y="15957"/>
                  <a:pt x="5400" y="16194"/>
                </a:cubicBezTo>
                <a:cubicBezTo>
                  <a:pt x="4927" y="16669"/>
                  <a:pt x="4927" y="17438"/>
                  <a:pt x="5400" y="17912"/>
                </a:cubicBezTo>
                <a:cubicBezTo>
                  <a:pt x="5873" y="18387"/>
                  <a:pt x="6640" y="18387"/>
                  <a:pt x="7114" y="17912"/>
                </a:cubicBezTo>
                <a:cubicBezTo>
                  <a:pt x="7587" y="17438"/>
                  <a:pt x="7587" y="16669"/>
                  <a:pt x="7114" y="16194"/>
                </a:cubicBezTo>
                <a:cubicBezTo>
                  <a:pt x="6877" y="15957"/>
                  <a:pt x="6567" y="15838"/>
                  <a:pt x="6257" y="15838"/>
                </a:cubicBezTo>
                <a:close/>
              </a:path>
            </a:pathLst>
          </a:custGeom>
          <a:blipFill>
            <a:blip r:embed="rId7"/>
          </a:blipFill>
          <a:ln w="12700">
            <a:miter lim="400000"/>
          </a:ln>
        </p:spPr>
        <p:txBody>
          <a:bodyPr lIns="50800" tIns="50800" rIns="50800" bIns="50800" anchor="ctr"/>
          <a:lstStyle/>
          <a:p>
            <a:pPr>
              <a:defRPr sz="5000">
                <a:latin typeface="Helvetica Neue Light"/>
                <a:ea typeface="Helvetica Neue Light"/>
                <a:cs typeface="Helvetica Neue Light"/>
                <a:sym typeface="Helvetica Neue Light"/>
              </a:defRPr>
            </a:pPr>
            <a:endParaRPr/>
          </a:p>
        </p:txBody>
      </p:sp>
      <p:sp>
        <p:nvSpPr>
          <p:cNvPr id="204" name="Гауссова кривая"/>
          <p:cNvSpPr/>
          <p:nvPr/>
        </p:nvSpPr>
        <p:spPr>
          <a:xfrm>
            <a:off x="5557263" y="3030185"/>
            <a:ext cx="1271685" cy="1268316"/>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2165" y="20628"/>
                </a:lnTo>
                <a:lnTo>
                  <a:pt x="12165" y="19779"/>
                </a:lnTo>
                <a:lnTo>
                  <a:pt x="11626" y="19779"/>
                </a:lnTo>
                <a:lnTo>
                  <a:pt x="11626" y="20628"/>
                </a:lnTo>
                <a:lnTo>
                  <a:pt x="1163" y="20628"/>
                </a:lnTo>
                <a:cubicBezTo>
                  <a:pt x="1057" y="20628"/>
                  <a:pt x="970" y="20539"/>
                  <a:pt x="970" y="20432"/>
                </a:cubicBezTo>
                <a:lnTo>
                  <a:pt x="970" y="194"/>
                </a:lnTo>
                <a:cubicBezTo>
                  <a:pt x="970" y="87"/>
                  <a:pt x="883" y="0"/>
                  <a:pt x="776" y="0"/>
                </a:cubicBezTo>
                <a:lnTo>
                  <a:pt x="194" y="0"/>
                </a:lnTo>
                <a:close/>
                <a:moveTo>
                  <a:pt x="11876" y="5159"/>
                </a:moveTo>
                <a:cubicBezTo>
                  <a:pt x="10741" y="5159"/>
                  <a:pt x="10243" y="6260"/>
                  <a:pt x="10080" y="6621"/>
                </a:cubicBezTo>
                <a:cubicBezTo>
                  <a:pt x="9717" y="7423"/>
                  <a:pt x="9465" y="8488"/>
                  <a:pt x="9172" y="9720"/>
                </a:cubicBezTo>
                <a:cubicBezTo>
                  <a:pt x="8905" y="10847"/>
                  <a:pt x="8601" y="12125"/>
                  <a:pt x="8166" y="13338"/>
                </a:cubicBezTo>
                <a:cubicBezTo>
                  <a:pt x="7432" y="15385"/>
                  <a:pt x="6483" y="16961"/>
                  <a:pt x="5344" y="18024"/>
                </a:cubicBezTo>
                <a:cubicBezTo>
                  <a:pt x="4185" y="19106"/>
                  <a:pt x="2822" y="19654"/>
                  <a:pt x="1293" y="19654"/>
                </a:cubicBezTo>
                <a:lnTo>
                  <a:pt x="1293" y="20410"/>
                </a:lnTo>
                <a:cubicBezTo>
                  <a:pt x="4654" y="20410"/>
                  <a:pt x="7277" y="18053"/>
                  <a:pt x="8876" y="13593"/>
                </a:cubicBezTo>
                <a:cubicBezTo>
                  <a:pt x="9325" y="12340"/>
                  <a:pt x="9634" y="11040"/>
                  <a:pt x="9906" y="9894"/>
                </a:cubicBezTo>
                <a:cubicBezTo>
                  <a:pt x="10433" y="7671"/>
                  <a:pt x="10849" y="5916"/>
                  <a:pt x="11876" y="5916"/>
                </a:cubicBezTo>
                <a:cubicBezTo>
                  <a:pt x="12815" y="5916"/>
                  <a:pt x="13161" y="7265"/>
                  <a:pt x="13648" y="9467"/>
                </a:cubicBezTo>
                <a:cubicBezTo>
                  <a:pt x="13935" y="10763"/>
                  <a:pt x="14259" y="12232"/>
                  <a:pt x="14842" y="13651"/>
                </a:cubicBezTo>
                <a:cubicBezTo>
                  <a:pt x="16579" y="17884"/>
                  <a:pt x="19106" y="20410"/>
                  <a:pt x="21600" y="20410"/>
                </a:cubicBezTo>
                <a:lnTo>
                  <a:pt x="21600" y="19654"/>
                </a:lnTo>
                <a:cubicBezTo>
                  <a:pt x="20557" y="19654"/>
                  <a:pt x="19457" y="19095"/>
                  <a:pt x="18417" y="18035"/>
                </a:cubicBezTo>
                <a:cubicBezTo>
                  <a:pt x="17339" y="16937"/>
                  <a:pt x="16343" y="15322"/>
                  <a:pt x="15538" y="13362"/>
                </a:cubicBezTo>
                <a:cubicBezTo>
                  <a:pt x="14981" y="12004"/>
                  <a:pt x="14664" y="10569"/>
                  <a:pt x="14384" y="9303"/>
                </a:cubicBezTo>
                <a:cubicBezTo>
                  <a:pt x="14136" y="8183"/>
                  <a:pt x="13923" y="7216"/>
                  <a:pt x="13593" y="6489"/>
                </a:cubicBezTo>
                <a:cubicBezTo>
                  <a:pt x="13186" y="5595"/>
                  <a:pt x="12624" y="5159"/>
                  <a:pt x="11876" y="5159"/>
                </a:cubicBezTo>
                <a:close/>
                <a:moveTo>
                  <a:pt x="11626" y="6692"/>
                </a:moveTo>
                <a:lnTo>
                  <a:pt x="11626" y="7703"/>
                </a:lnTo>
                <a:lnTo>
                  <a:pt x="12165" y="7703"/>
                </a:lnTo>
                <a:lnTo>
                  <a:pt x="12165" y="6692"/>
                </a:lnTo>
                <a:lnTo>
                  <a:pt x="11626" y="6692"/>
                </a:lnTo>
                <a:close/>
                <a:moveTo>
                  <a:pt x="11596" y="8905"/>
                </a:moveTo>
                <a:lnTo>
                  <a:pt x="11596" y="9916"/>
                </a:lnTo>
                <a:lnTo>
                  <a:pt x="12135" y="9916"/>
                </a:lnTo>
                <a:lnTo>
                  <a:pt x="12135" y="8905"/>
                </a:lnTo>
                <a:lnTo>
                  <a:pt x="11596" y="8905"/>
                </a:lnTo>
                <a:close/>
                <a:moveTo>
                  <a:pt x="11626" y="11293"/>
                </a:moveTo>
                <a:lnTo>
                  <a:pt x="11626" y="12305"/>
                </a:lnTo>
                <a:lnTo>
                  <a:pt x="12165" y="12305"/>
                </a:lnTo>
                <a:lnTo>
                  <a:pt x="12165" y="11293"/>
                </a:lnTo>
                <a:lnTo>
                  <a:pt x="11626" y="11293"/>
                </a:lnTo>
                <a:close/>
                <a:moveTo>
                  <a:pt x="11596" y="13316"/>
                </a:moveTo>
                <a:lnTo>
                  <a:pt x="11596" y="14327"/>
                </a:lnTo>
                <a:lnTo>
                  <a:pt x="12135" y="14327"/>
                </a:lnTo>
                <a:lnTo>
                  <a:pt x="12135" y="13316"/>
                </a:lnTo>
                <a:lnTo>
                  <a:pt x="11596" y="13316"/>
                </a:lnTo>
                <a:close/>
                <a:moveTo>
                  <a:pt x="11626" y="15435"/>
                </a:moveTo>
                <a:lnTo>
                  <a:pt x="11626" y="16446"/>
                </a:lnTo>
                <a:lnTo>
                  <a:pt x="12165" y="16446"/>
                </a:lnTo>
                <a:lnTo>
                  <a:pt x="12165" y="15435"/>
                </a:lnTo>
                <a:lnTo>
                  <a:pt x="11626" y="15435"/>
                </a:lnTo>
                <a:close/>
                <a:moveTo>
                  <a:pt x="11596" y="17590"/>
                </a:moveTo>
                <a:lnTo>
                  <a:pt x="11596" y="18601"/>
                </a:lnTo>
                <a:lnTo>
                  <a:pt x="12135" y="18601"/>
                </a:lnTo>
                <a:lnTo>
                  <a:pt x="12135" y="17590"/>
                </a:lnTo>
                <a:lnTo>
                  <a:pt x="11596" y="17590"/>
                </a:lnTo>
                <a:close/>
              </a:path>
            </a:pathLst>
          </a:custGeom>
          <a:blipFill>
            <a:blip r:embed="rId7"/>
          </a:blipFill>
          <a:ln w="12700">
            <a:miter lim="400000"/>
          </a:ln>
        </p:spPr>
        <p:txBody>
          <a:bodyPr lIns="50800" tIns="50800" rIns="50800" bIns="50800" anchor="ctr"/>
          <a:lstStyle/>
          <a:p>
            <a:pPr>
              <a:defRPr sz="5000">
                <a:latin typeface="Helvetica Neue Light"/>
                <a:ea typeface="Helvetica Neue Light"/>
                <a:cs typeface="Helvetica Neue Light"/>
                <a:sym typeface="Helvetica Neue Light"/>
              </a:defRPr>
            </a:pPr>
            <a:endParaRPr/>
          </a:p>
        </p:txBody>
      </p:sp>
      <p:sp>
        <p:nvSpPr>
          <p:cNvPr id="205" name="График функции"/>
          <p:cNvSpPr/>
          <p:nvPr/>
        </p:nvSpPr>
        <p:spPr>
          <a:xfrm>
            <a:off x="7887768" y="3031451"/>
            <a:ext cx="1274193" cy="1265784"/>
          </a:xfrm>
          <a:custGeom>
            <a:avLst/>
            <a:gdLst/>
            <a:ahLst/>
            <a:cxnLst>
              <a:cxn ang="0">
                <a:pos x="wd2" y="hd2"/>
              </a:cxn>
              <a:cxn ang="5400000">
                <a:pos x="wd2" y="hd2"/>
              </a:cxn>
              <a:cxn ang="10800000">
                <a:pos x="wd2" y="hd2"/>
              </a:cxn>
              <a:cxn ang="16200000">
                <a:pos x="wd2" y="hd2"/>
              </a:cxn>
            </a:cxnLst>
            <a:rect l="0" t="0" r="r" b="b"/>
            <a:pathLst>
              <a:path w="21600" h="21600" extrusionOk="0">
                <a:moveTo>
                  <a:pt x="193" y="0"/>
                </a:moveTo>
                <a:cubicBezTo>
                  <a:pt x="87" y="0"/>
                  <a:pt x="0" y="87"/>
                  <a:pt x="0" y="194"/>
                </a:cubicBezTo>
                <a:lnTo>
                  <a:pt x="0" y="21404"/>
                </a:lnTo>
                <a:cubicBezTo>
                  <a:pt x="0" y="21511"/>
                  <a:pt x="87" y="21600"/>
                  <a:pt x="193" y="21600"/>
                </a:cubicBezTo>
                <a:lnTo>
                  <a:pt x="21322" y="21600"/>
                </a:lnTo>
                <a:cubicBezTo>
                  <a:pt x="21428" y="21600"/>
                  <a:pt x="21514" y="21511"/>
                  <a:pt x="21514" y="21404"/>
                </a:cubicBezTo>
                <a:lnTo>
                  <a:pt x="21514" y="20822"/>
                </a:lnTo>
                <a:cubicBezTo>
                  <a:pt x="21514" y="20715"/>
                  <a:pt x="21428" y="20628"/>
                  <a:pt x="21322" y="20628"/>
                </a:cubicBezTo>
                <a:lnTo>
                  <a:pt x="1159" y="20628"/>
                </a:lnTo>
                <a:cubicBezTo>
                  <a:pt x="1052" y="20628"/>
                  <a:pt x="966" y="20539"/>
                  <a:pt x="966" y="20432"/>
                </a:cubicBezTo>
                <a:lnTo>
                  <a:pt x="966" y="194"/>
                </a:lnTo>
                <a:cubicBezTo>
                  <a:pt x="966" y="87"/>
                  <a:pt x="879" y="0"/>
                  <a:pt x="773" y="0"/>
                </a:cubicBezTo>
                <a:lnTo>
                  <a:pt x="193" y="0"/>
                </a:lnTo>
                <a:close/>
                <a:moveTo>
                  <a:pt x="4579" y="3635"/>
                </a:moveTo>
                <a:cubicBezTo>
                  <a:pt x="4069" y="3635"/>
                  <a:pt x="3973" y="4313"/>
                  <a:pt x="3893" y="5269"/>
                </a:cubicBezTo>
                <a:cubicBezTo>
                  <a:pt x="3826" y="6066"/>
                  <a:pt x="3789" y="7155"/>
                  <a:pt x="3747" y="8309"/>
                </a:cubicBezTo>
                <a:cubicBezTo>
                  <a:pt x="3722" y="9023"/>
                  <a:pt x="3694" y="9757"/>
                  <a:pt x="3660" y="10474"/>
                </a:cubicBezTo>
                <a:lnTo>
                  <a:pt x="1430" y="10474"/>
                </a:lnTo>
                <a:lnTo>
                  <a:pt x="1430" y="11230"/>
                </a:lnTo>
                <a:lnTo>
                  <a:pt x="4374" y="11230"/>
                </a:lnTo>
                <a:lnTo>
                  <a:pt x="4393" y="10873"/>
                </a:lnTo>
                <a:cubicBezTo>
                  <a:pt x="4437" y="10037"/>
                  <a:pt x="4467" y="9172"/>
                  <a:pt x="4497" y="8336"/>
                </a:cubicBezTo>
                <a:cubicBezTo>
                  <a:pt x="4526" y="7507"/>
                  <a:pt x="4560" y="6578"/>
                  <a:pt x="4607" y="5814"/>
                </a:cubicBezTo>
                <a:cubicBezTo>
                  <a:pt x="4621" y="5979"/>
                  <a:pt x="4635" y="6160"/>
                  <a:pt x="4648" y="6361"/>
                </a:cubicBezTo>
                <a:cubicBezTo>
                  <a:pt x="4720" y="7486"/>
                  <a:pt x="4764" y="8893"/>
                  <a:pt x="4805" y="10253"/>
                </a:cubicBezTo>
                <a:cubicBezTo>
                  <a:pt x="4814" y="10545"/>
                  <a:pt x="4823" y="10836"/>
                  <a:pt x="4832" y="11121"/>
                </a:cubicBezTo>
                <a:lnTo>
                  <a:pt x="4839" y="11340"/>
                </a:lnTo>
                <a:cubicBezTo>
                  <a:pt x="4882" y="12712"/>
                  <a:pt x="4923" y="14008"/>
                  <a:pt x="5011" y="14987"/>
                </a:cubicBezTo>
                <a:cubicBezTo>
                  <a:pt x="5108" y="16050"/>
                  <a:pt x="5236" y="16930"/>
                  <a:pt x="5835" y="16930"/>
                </a:cubicBezTo>
                <a:cubicBezTo>
                  <a:pt x="6373" y="16930"/>
                  <a:pt x="6497" y="16190"/>
                  <a:pt x="6594" y="15296"/>
                </a:cubicBezTo>
                <a:cubicBezTo>
                  <a:pt x="6678" y="14518"/>
                  <a:pt x="6726" y="13520"/>
                  <a:pt x="6772" y="12555"/>
                </a:cubicBezTo>
                <a:cubicBezTo>
                  <a:pt x="6796" y="12043"/>
                  <a:pt x="6820" y="11560"/>
                  <a:pt x="6847" y="11132"/>
                </a:cubicBezTo>
                <a:cubicBezTo>
                  <a:pt x="6861" y="10921"/>
                  <a:pt x="6874" y="10707"/>
                  <a:pt x="6888" y="10495"/>
                </a:cubicBezTo>
                <a:cubicBezTo>
                  <a:pt x="6933" y="9765"/>
                  <a:pt x="6992" y="8813"/>
                  <a:pt x="7072" y="8108"/>
                </a:cubicBezTo>
                <a:cubicBezTo>
                  <a:pt x="7130" y="8632"/>
                  <a:pt x="7171" y="9283"/>
                  <a:pt x="7206" y="9828"/>
                </a:cubicBezTo>
                <a:cubicBezTo>
                  <a:pt x="7234" y="10257"/>
                  <a:pt x="7265" y="10701"/>
                  <a:pt x="7300" y="11138"/>
                </a:cubicBezTo>
                <a:cubicBezTo>
                  <a:pt x="7355" y="11811"/>
                  <a:pt x="7430" y="12670"/>
                  <a:pt x="7538" y="13325"/>
                </a:cubicBezTo>
                <a:cubicBezTo>
                  <a:pt x="7649" y="13995"/>
                  <a:pt x="7799" y="14650"/>
                  <a:pt x="8291" y="14650"/>
                </a:cubicBezTo>
                <a:cubicBezTo>
                  <a:pt x="8807" y="14650"/>
                  <a:pt x="8920" y="13936"/>
                  <a:pt x="8993" y="13463"/>
                </a:cubicBezTo>
                <a:cubicBezTo>
                  <a:pt x="9075" y="12940"/>
                  <a:pt x="9130" y="12285"/>
                  <a:pt x="9183" y="11651"/>
                </a:cubicBezTo>
                <a:cubicBezTo>
                  <a:pt x="9198" y="11475"/>
                  <a:pt x="9212" y="11303"/>
                  <a:pt x="9226" y="11141"/>
                </a:cubicBezTo>
                <a:cubicBezTo>
                  <a:pt x="9311" y="10194"/>
                  <a:pt x="9403" y="9541"/>
                  <a:pt x="9501" y="9185"/>
                </a:cubicBezTo>
                <a:cubicBezTo>
                  <a:pt x="9633" y="9696"/>
                  <a:pt x="9726" y="10669"/>
                  <a:pt x="9771" y="11144"/>
                </a:cubicBezTo>
                <a:cubicBezTo>
                  <a:pt x="9831" y="11767"/>
                  <a:pt x="9905" y="12254"/>
                  <a:pt x="9993" y="12594"/>
                </a:cubicBezTo>
                <a:cubicBezTo>
                  <a:pt x="10054" y="12832"/>
                  <a:pt x="10198" y="13391"/>
                  <a:pt x="10653" y="13391"/>
                </a:cubicBezTo>
                <a:cubicBezTo>
                  <a:pt x="11032" y="13391"/>
                  <a:pt x="11217" y="12975"/>
                  <a:pt x="11349" y="12567"/>
                </a:cubicBezTo>
                <a:cubicBezTo>
                  <a:pt x="11467" y="12203"/>
                  <a:pt x="11579" y="11704"/>
                  <a:pt x="11661" y="11165"/>
                </a:cubicBezTo>
                <a:cubicBezTo>
                  <a:pt x="11745" y="10615"/>
                  <a:pt x="11876" y="10261"/>
                  <a:pt x="11971" y="10086"/>
                </a:cubicBezTo>
                <a:cubicBezTo>
                  <a:pt x="12053" y="10269"/>
                  <a:pt x="12153" y="10639"/>
                  <a:pt x="12271" y="11188"/>
                </a:cubicBezTo>
                <a:cubicBezTo>
                  <a:pt x="12485" y="12183"/>
                  <a:pt x="12763" y="12626"/>
                  <a:pt x="13173" y="12626"/>
                </a:cubicBezTo>
                <a:cubicBezTo>
                  <a:pt x="13612" y="12626"/>
                  <a:pt x="13946" y="12143"/>
                  <a:pt x="14166" y="11193"/>
                </a:cubicBezTo>
                <a:cubicBezTo>
                  <a:pt x="14230" y="10915"/>
                  <a:pt x="14317" y="10721"/>
                  <a:pt x="14384" y="10609"/>
                </a:cubicBezTo>
                <a:cubicBezTo>
                  <a:pt x="14442" y="10712"/>
                  <a:pt x="14507" y="10855"/>
                  <a:pt x="14553" y="10955"/>
                </a:cubicBezTo>
                <a:cubicBezTo>
                  <a:pt x="14603" y="11064"/>
                  <a:pt x="14655" y="11175"/>
                  <a:pt x="14711" y="11283"/>
                </a:cubicBezTo>
                <a:cubicBezTo>
                  <a:pt x="14963" y="11766"/>
                  <a:pt x="15162" y="12149"/>
                  <a:pt x="15638" y="12149"/>
                </a:cubicBezTo>
                <a:cubicBezTo>
                  <a:pt x="16094" y="12149"/>
                  <a:pt x="16314" y="11747"/>
                  <a:pt x="16475" y="11453"/>
                </a:cubicBezTo>
                <a:cubicBezTo>
                  <a:pt x="16502" y="11402"/>
                  <a:pt x="16532" y="11350"/>
                  <a:pt x="16562" y="11300"/>
                </a:cubicBezTo>
                <a:cubicBezTo>
                  <a:pt x="16588" y="11255"/>
                  <a:pt x="16611" y="11213"/>
                  <a:pt x="16634" y="11173"/>
                </a:cubicBezTo>
                <a:cubicBezTo>
                  <a:pt x="16703" y="11053"/>
                  <a:pt x="16782" y="10918"/>
                  <a:pt x="16828" y="10864"/>
                </a:cubicBezTo>
                <a:cubicBezTo>
                  <a:pt x="16903" y="10914"/>
                  <a:pt x="17032" y="11105"/>
                  <a:pt x="17112" y="11224"/>
                </a:cubicBezTo>
                <a:lnTo>
                  <a:pt x="17155" y="11291"/>
                </a:lnTo>
                <a:cubicBezTo>
                  <a:pt x="17177" y="11324"/>
                  <a:pt x="17200" y="11356"/>
                  <a:pt x="17222" y="11389"/>
                </a:cubicBezTo>
                <a:cubicBezTo>
                  <a:pt x="17416" y="11682"/>
                  <a:pt x="17656" y="12047"/>
                  <a:pt x="18076" y="12047"/>
                </a:cubicBezTo>
                <a:cubicBezTo>
                  <a:pt x="18508" y="12047"/>
                  <a:pt x="18724" y="11727"/>
                  <a:pt x="18882" y="11494"/>
                </a:cubicBezTo>
                <a:cubicBezTo>
                  <a:pt x="18919" y="11439"/>
                  <a:pt x="18953" y="11387"/>
                  <a:pt x="18989" y="11340"/>
                </a:cubicBezTo>
                <a:cubicBezTo>
                  <a:pt x="19096" y="11202"/>
                  <a:pt x="19183" y="11125"/>
                  <a:pt x="19231" y="11090"/>
                </a:cubicBezTo>
                <a:cubicBezTo>
                  <a:pt x="19285" y="11117"/>
                  <a:pt x="19403" y="11188"/>
                  <a:pt x="19622" y="11387"/>
                </a:cubicBezTo>
                <a:cubicBezTo>
                  <a:pt x="19919" y="11658"/>
                  <a:pt x="20277" y="11689"/>
                  <a:pt x="20520" y="11689"/>
                </a:cubicBezTo>
                <a:cubicBezTo>
                  <a:pt x="20701" y="11689"/>
                  <a:pt x="20939" y="11612"/>
                  <a:pt x="21281" y="11494"/>
                </a:cubicBezTo>
                <a:cubicBezTo>
                  <a:pt x="21406" y="11451"/>
                  <a:pt x="21535" y="11406"/>
                  <a:pt x="21600" y="11391"/>
                </a:cubicBezTo>
                <a:lnTo>
                  <a:pt x="21429" y="10655"/>
                </a:lnTo>
                <a:cubicBezTo>
                  <a:pt x="21326" y="10679"/>
                  <a:pt x="21192" y="10724"/>
                  <a:pt x="21037" y="10778"/>
                </a:cubicBezTo>
                <a:cubicBezTo>
                  <a:pt x="20885" y="10831"/>
                  <a:pt x="20601" y="10929"/>
                  <a:pt x="20520" y="10933"/>
                </a:cubicBezTo>
                <a:cubicBezTo>
                  <a:pt x="20323" y="10933"/>
                  <a:pt x="20208" y="10903"/>
                  <a:pt x="20125" y="10827"/>
                </a:cubicBezTo>
                <a:cubicBezTo>
                  <a:pt x="19729" y="10468"/>
                  <a:pt x="19465" y="10321"/>
                  <a:pt x="19209" y="10321"/>
                </a:cubicBezTo>
                <a:cubicBezTo>
                  <a:pt x="18891" y="10321"/>
                  <a:pt x="18593" y="10623"/>
                  <a:pt x="18398" y="10876"/>
                </a:cubicBezTo>
                <a:cubicBezTo>
                  <a:pt x="18347" y="10942"/>
                  <a:pt x="18300" y="11009"/>
                  <a:pt x="18260" y="11068"/>
                </a:cubicBezTo>
                <a:cubicBezTo>
                  <a:pt x="18214" y="11137"/>
                  <a:pt x="18131" y="11262"/>
                  <a:pt x="18089" y="11288"/>
                </a:cubicBezTo>
                <a:cubicBezTo>
                  <a:pt x="18025" y="11240"/>
                  <a:pt x="17915" y="11074"/>
                  <a:pt x="17848" y="10972"/>
                </a:cubicBezTo>
                <a:cubicBezTo>
                  <a:pt x="17824" y="10936"/>
                  <a:pt x="17800" y="10899"/>
                  <a:pt x="17776" y="10864"/>
                </a:cubicBezTo>
                <a:lnTo>
                  <a:pt x="17734" y="10800"/>
                </a:lnTo>
                <a:cubicBezTo>
                  <a:pt x="17524" y="10488"/>
                  <a:pt x="17262" y="10100"/>
                  <a:pt x="16820" y="10100"/>
                </a:cubicBezTo>
                <a:cubicBezTo>
                  <a:pt x="16386" y="10100"/>
                  <a:pt x="16200" y="10421"/>
                  <a:pt x="15985" y="10793"/>
                </a:cubicBezTo>
                <a:cubicBezTo>
                  <a:pt x="15963" y="10832"/>
                  <a:pt x="15940" y="10873"/>
                  <a:pt x="15915" y="10916"/>
                </a:cubicBezTo>
                <a:cubicBezTo>
                  <a:pt x="15881" y="10974"/>
                  <a:pt x="15849" y="11031"/>
                  <a:pt x="15817" y="11089"/>
                </a:cubicBezTo>
                <a:cubicBezTo>
                  <a:pt x="15768" y="11179"/>
                  <a:pt x="15689" y="11322"/>
                  <a:pt x="15636" y="11379"/>
                </a:cubicBezTo>
                <a:cubicBezTo>
                  <a:pt x="15569" y="11303"/>
                  <a:pt x="15455" y="11083"/>
                  <a:pt x="15376" y="10932"/>
                </a:cubicBezTo>
                <a:cubicBezTo>
                  <a:pt x="15329" y="10841"/>
                  <a:pt x="15281" y="10738"/>
                  <a:pt x="15236" y="10638"/>
                </a:cubicBezTo>
                <a:cubicBezTo>
                  <a:pt x="15037" y="10207"/>
                  <a:pt x="14832" y="9760"/>
                  <a:pt x="14392" y="9760"/>
                </a:cubicBezTo>
                <a:cubicBezTo>
                  <a:pt x="14192" y="9760"/>
                  <a:pt x="13698" y="9883"/>
                  <a:pt x="13435" y="11021"/>
                </a:cubicBezTo>
                <a:cubicBezTo>
                  <a:pt x="13357" y="11357"/>
                  <a:pt x="13273" y="11579"/>
                  <a:pt x="13205" y="11715"/>
                </a:cubicBezTo>
                <a:cubicBezTo>
                  <a:pt x="13148" y="11575"/>
                  <a:pt x="13076" y="11355"/>
                  <a:pt x="13006" y="11028"/>
                </a:cubicBezTo>
                <a:cubicBezTo>
                  <a:pt x="12807" y="10105"/>
                  <a:pt x="12620" y="9232"/>
                  <a:pt x="11964" y="9232"/>
                </a:cubicBezTo>
                <a:cubicBezTo>
                  <a:pt x="11677" y="9232"/>
                  <a:pt x="11160" y="9468"/>
                  <a:pt x="10918" y="11050"/>
                </a:cubicBezTo>
                <a:cubicBezTo>
                  <a:pt x="10841" y="11554"/>
                  <a:pt x="10754" y="11935"/>
                  <a:pt x="10675" y="12204"/>
                </a:cubicBezTo>
                <a:cubicBezTo>
                  <a:pt x="10626" y="11959"/>
                  <a:pt x="10570" y="11599"/>
                  <a:pt x="10519" y="11072"/>
                </a:cubicBezTo>
                <a:cubicBezTo>
                  <a:pt x="10347" y="9278"/>
                  <a:pt x="10207" y="8177"/>
                  <a:pt x="9518" y="8177"/>
                </a:cubicBezTo>
                <a:cubicBezTo>
                  <a:pt x="8791" y="8177"/>
                  <a:pt x="8635" y="9324"/>
                  <a:pt x="8479" y="11073"/>
                </a:cubicBezTo>
                <a:cubicBezTo>
                  <a:pt x="8464" y="11237"/>
                  <a:pt x="8450" y="11410"/>
                  <a:pt x="8435" y="11586"/>
                </a:cubicBezTo>
                <a:cubicBezTo>
                  <a:pt x="8399" y="12017"/>
                  <a:pt x="8343" y="12660"/>
                  <a:pt x="8274" y="13176"/>
                </a:cubicBezTo>
                <a:cubicBezTo>
                  <a:pt x="8205" y="12735"/>
                  <a:pt x="8129" y="12070"/>
                  <a:pt x="8048" y="11077"/>
                </a:cubicBezTo>
                <a:cubicBezTo>
                  <a:pt x="8013" y="10647"/>
                  <a:pt x="7985" y="10205"/>
                  <a:pt x="7957" y="9779"/>
                </a:cubicBezTo>
                <a:cubicBezTo>
                  <a:pt x="7906" y="8996"/>
                  <a:pt x="7857" y="8257"/>
                  <a:pt x="7778" y="7708"/>
                </a:cubicBezTo>
                <a:cubicBezTo>
                  <a:pt x="7718" y="7289"/>
                  <a:pt x="7605" y="6511"/>
                  <a:pt x="7054" y="6511"/>
                </a:cubicBezTo>
                <a:cubicBezTo>
                  <a:pt x="6549" y="6511"/>
                  <a:pt x="6428" y="7160"/>
                  <a:pt x="6333" y="7946"/>
                </a:cubicBezTo>
                <a:cubicBezTo>
                  <a:pt x="6250" y="8624"/>
                  <a:pt x="6196" y="9510"/>
                  <a:pt x="6138" y="10447"/>
                </a:cubicBezTo>
                <a:cubicBezTo>
                  <a:pt x="6125" y="10659"/>
                  <a:pt x="6111" y="10872"/>
                  <a:pt x="6098" y="11084"/>
                </a:cubicBezTo>
                <a:cubicBezTo>
                  <a:pt x="6070" y="11517"/>
                  <a:pt x="6047" y="12003"/>
                  <a:pt x="6022" y="12518"/>
                </a:cubicBezTo>
                <a:cubicBezTo>
                  <a:pt x="5981" y="13382"/>
                  <a:pt x="5921" y="14640"/>
                  <a:pt x="5820" y="15463"/>
                </a:cubicBezTo>
                <a:cubicBezTo>
                  <a:pt x="5790" y="15243"/>
                  <a:pt x="5761" y="14961"/>
                  <a:pt x="5734" y="14601"/>
                </a:cubicBezTo>
                <a:cubicBezTo>
                  <a:pt x="5665" y="13683"/>
                  <a:pt x="5629" y="12532"/>
                  <a:pt x="5590" y="11315"/>
                </a:cubicBezTo>
                <a:lnTo>
                  <a:pt x="5581" y="11095"/>
                </a:lnTo>
                <a:cubicBezTo>
                  <a:pt x="5572" y="10811"/>
                  <a:pt x="5564" y="10521"/>
                  <a:pt x="5555" y="10230"/>
                </a:cubicBezTo>
                <a:cubicBezTo>
                  <a:pt x="5509" y="8720"/>
                  <a:pt x="5461" y="7158"/>
                  <a:pt x="5374" y="5970"/>
                </a:cubicBezTo>
                <a:cubicBezTo>
                  <a:pt x="5325" y="5317"/>
                  <a:pt x="5270" y="4832"/>
                  <a:pt x="5203" y="4489"/>
                </a:cubicBezTo>
                <a:cubicBezTo>
                  <a:pt x="5148" y="4212"/>
                  <a:pt x="5034" y="3635"/>
                  <a:pt x="4579" y="3635"/>
                </a:cubicBezTo>
                <a:close/>
              </a:path>
            </a:pathLst>
          </a:custGeom>
          <a:blipFill>
            <a:blip r:embed="rId7"/>
          </a:blipFill>
          <a:ln w="12700">
            <a:miter lim="400000"/>
          </a:ln>
        </p:spPr>
        <p:txBody>
          <a:bodyPr lIns="50800" tIns="50800" rIns="50800" bIns="50800" anchor="ctr"/>
          <a:lstStyle/>
          <a:p>
            <a:pPr>
              <a:defRPr sz="5000">
                <a:latin typeface="Helvetica Neue Light"/>
                <a:ea typeface="Helvetica Neue Light"/>
                <a:cs typeface="Helvetica Neue Light"/>
                <a:sym typeface="Helvetica Neue Light"/>
              </a:defRPr>
            </a:pPr>
            <a:endParaRPr/>
          </a:p>
        </p:txBody>
      </p:sp>
      <p:pic>
        <p:nvPicPr>
          <p:cNvPr id="6" name="תמונה 5">
            <a:extLst>
              <a:ext uri="{FF2B5EF4-FFF2-40B4-BE49-F238E27FC236}">
                <a16:creationId xmlns:a16="http://schemas.microsoft.com/office/drawing/2014/main" id="{903D1EF8-4F8F-CB9E-ED65-CA4EDA7557F2}"/>
              </a:ext>
            </a:extLst>
          </p:cNvPr>
          <p:cNvPicPr>
            <a:picLocks noChangeAspect="1"/>
          </p:cNvPicPr>
          <p:nvPr/>
        </p:nvPicPr>
        <p:blipFill>
          <a:blip r:embed="rId8"/>
          <a:stretch>
            <a:fillRect/>
          </a:stretch>
        </p:blipFill>
        <p:spPr>
          <a:xfrm>
            <a:off x="171525" y="5143084"/>
            <a:ext cx="3543300" cy="3248025"/>
          </a:xfrm>
          <a:prstGeom prst="rect">
            <a:avLst/>
          </a:prstGeom>
        </p:spPr>
      </p:pic>
      <p:pic>
        <p:nvPicPr>
          <p:cNvPr id="8" name="תמונה 7">
            <a:extLst>
              <a:ext uri="{FF2B5EF4-FFF2-40B4-BE49-F238E27FC236}">
                <a16:creationId xmlns:a16="http://schemas.microsoft.com/office/drawing/2014/main" id="{C6962761-7C89-2C79-E90B-3285708848BD}"/>
              </a:ext>
            </a:extLst>
          </p:cNvPr>
          <p:cNvPicPr>
            <a:picLocks noChangeAspect="1"/>
          </p:cNvPicPr>
          <p:nvPr/>
        </p:nvPicPr>
        <p:blipFill>
          <a:blip r:embed="rId9"/>
          <a:stretch>
            <a:fillRect/>
          </a:stretch>
        </p:blipFill>
        <p:spPr>
          <a:xfrm>
            <a:off x="216600" y="9235693"/>
            <a:ext cx="3562350" cy="2895600"/>
          </a:xfrm>
          <a:prstGeom prst="rect">
            <a:avLst/>
          </a:prstGeom>
        </p:spPr>
      </p:pic>
      <p:pic>
        <p:nvPicPr>
          <p:cNvPr id="10" name="תמונה 9">
            <a:extLst>
              <a:ext uri="{FF2B5EF4-FFF2-40B4-BE49-F238E27FC236}">
                <a16:creationId xmlns:a16="http://schemas.microsoft.com/office/drawing/2014/main" id="{487484F9-4B09-BD72-F602-26536EC53757}"/>
              </a:ext>
            </a:extLst>
          </p:cNvPr>
          <p:cNvPicPr>
            <a:picLocks noChangeAspect="1"/>
          </p:cNvPicPr>
          <p:nvPr/>
        </p:nvPicPr>
        <p:blipFill>
          <a:blip r:embed="rId10"/>
          <a:stretch>
            <a:fillRect/>
          </a:stretch>
        </p:blipFill>
        <p:spPr>
          <a:xfrm>
            <a:off x="23312268" y="9235693"/>
            <a:ext cx="9315450" cy="4619625"/>
          </a:xfrm>
          <a:prstGeom prst="rect">
            <a:avLst/>
          </a:prstGeom>
        </p:spPr>
      </p:pic>
      <p:pic>
        <p:nvPicPr>
          <p:cNvPr id="12" name="שמע 11">
            <a:hlinkClick r:id="" action="ppaction://media"/>
            <a:extLst>
              <a:ext uri="{FF2B5EF4-FFF2-40B4-BE49-F238E27FC236}">
                <a16:creationId xmlns:a16="http://schemas.microsoft.com/office/drawing/2014/main" id="{368FD8B8-A141-4787-5FD7-D8F91D4FEE9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23761700" y="13093700"/>
            <a:ext cx="406400" cy="406400"/>
          </a:xfrm>
          <a:prstGeom prst="rect">
            <a:avLst/>
          </a:prstGeom>
        </p:spPr>
      </p:pic>
    </p:spTree>
  </p:cSld>
  <p:clrMapOvr>
    <a:masterClrMapping/>
  </p:clrMapOvr>
  <p:transition spd="med" advTm="1015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0" name="iXZt9b.jpeg" descr="iXZt9b.jpeg"/>
          <p:cNvPicPr>
            <a:picLocks noChangeAspect="1"/>
          </p:cNvPicPr>
          <p:nvPr/>
        </p:nvPicPr>
        <p:blipFill>
          <a:blip r:embed="rId5">
            <a:alphaModFix amt="69089"/>
          </a:blip>
          <a:stretch>
            <a:fillRect/>
          </a:stretch>
        </p:blipFill>
        <p:spPr>
          <a:xfrm>
            <a:off x="6232249" y="-734258"/>
            <a:ext cx="26642992" cy="16651872"/>
          </a:xfrm>
          <a:prstGeom prst="rect">
            <a:avLst/>
          </a:prstGeom>
          <a:ln w="12700">
            <a:miter lim="400000"/>
          </a:ln>
        </p:spPr>
      </p:pic>
      <p:pic>
        <p:nvPicPr>
          <p:cNvPr id="211" name="3f7e23408424c628e45dff989e23ecee.jpeg" descr="3f7e23408424c628e45dff989e23ecee.jpeg"/>
          <p:cNvPicPr>
            <a:picLocks noChangeAspect="1"/>
          </p:cNvPicPr>
          <p:nvPr/>
        </p:nvPicPr>
        <p:blipFill>
          <a:blip r:embed="rId6">
            <a:alphaModFix amt="84999"/>
          </a:blip>
          <a:stretch>
            <a:fillRect/>
          </a:stretch>
        </p:blipFill>
        <p:spPr>
          <a:xfrm>
            <a:off x="2029659" y="-11787283"/>
            <a:ext cx="11413737" cy="15218317"/>
          </a:xfrm>
          <a:prstGeom prst="rect">
            <a:avLst/>
          </a:prstGeom>
          <a:ln w="12700">
            <a:miter lim="400000"/>
          </a:ln>
        </p:spPr>
      </p:pic>
      <p:sp>
        <p:nvSpPr>
          <p:cNvPr id="212" name="Data preprocessing. Feature ingineering"/>
          <p:cNvSpPr txBox="1"/>
          <p:nvPr/>
        </p:nvSpPr>
        <p:spPr>
          <a:xfrm>
            <a:off x="-292886" y="430645"/>
            <a:ext cx="13609517" cy="2780248"/>
          </a:xfrm>
          <a:prstGeom prst="rect">
            <a:avLst/>
          </a:prstGeom>
          <a:ln w="25400">
            <a:solidFill>
              <a:srgbClr val="ACA6A4"/>
            </a:solidFill>
            <a:miter lim="400000"/>
          </a:ln>
          <a:effectLst>
            <a:outerShdw blurRad="25400" dist="38100" dir="2700000" rotWithShape="0">
              <a:srgbClr val="000000">
                <a:alpha val="6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8700">
                <a:solidFill>
                  <a:srgbClr val="FFBD80"/>
                </a:solidFill>
                <a:latin typeface="Chalkduster"/>
                <a:ea typeface="Chalkduster"/>
                <a:cs typeface="Chalkduster"/>
                <a:sym typeface="Chalkduster"/>
              </a:defRPr>
            </a:lvl1pPr>
          </a:lstStyle>
          <a:p>
            <a:r>
              <a:rPr dirty="0"/>
              <a:t>Data preprocessing. Feature </a:t>
            </a:r>
            <a:r>
              <a:rPr lang="en-US" dirty="0"/>
              <a:t>e</a:t>
            </a:r>
            <a:r>
              <a:rPr dirty="0"/>
              <a:t>ngineering</a:t>
            </a:r>
          </a:p>
        </p:txBody>
      </p:sp>
      <p:pic>
        <p:nvPicPr>
          <p:cNvPr id="213" name="3f7e23408424c628e45dff989e23ecee.jpeg" descr="3f7e23408424c628e45dff989e23ecee.jpeg"/>
          <p:cNvPicPr>
            <a:picLocks noChangeAspect="1"/>
          </p:cNvPicPr>
          <p:nvPr/>
        </p:nvPicPr>
        <p:blipFill>
          <a:blip r:embed="rId6">
            <a:alphaModFix amt="58430"/>
          </a:blip>
          <a:stretch>
            <a:fillRect/>
          </a:stretch>
        </p:blipFill>
        <p:spPr>
          <a:xfrm>
            <a:off x="6103875" y="4258879"/>
            <a:ext cx="7048811" cy="9398415"/>
          </a:xfrm>
          <a:prstGeom prst="rect">
            <a:avLst/>
          </a:prstGeom>
          <a:ln w="12700">
            <a:miter lim="400000"/>
          </a:ln>
        </p:spPr>
      </p:pic>
      <p:pic>
        <p:nvPicPr>
          <p:cNvPr id="214" name="3f7e23408424c628e45dff989e23ecee.jpeg" descr="3f7e23408424c628e45dff989e23ecee.jpeg"/>
          <p:cNvPicPr>
            <a:picLocks noChangeAspect="1"/>
          </p:cNvPicPr>
          <p:nvPr/>
        </p:nvPicPr>
        <p:blipFill>
          <a:blip r:embed="rId6">
            <a:alphaModFix amt="58430"/>
          </a:blip>
          <a:srcRect t="2243"/>
          <a:stretch>
            <a:fillRect/>
          </a:stretch>
        </p:blipFill>
        <p:spPr>
          <a:xfrm>
            <a:off x="13105640" y="4255908"/>
            <a:ext cx="7215088" cy="9404328"/>
          </a:xfrm>
          <a:prstGeom prst="rect">
            <a:avLst/>
          </a:prstGeom>
          <a:ln w="12700">
            <a:miter lim="400000"/>
          </a:ln>
        </p:spPr>
      </p:pic>
      <p:sp>
        <p:nvSpPr>
          <p:cNvPr id="215" name="Data preprocessing is the process of cleaning and preparing the raw data to enable feature engineering. It has traditionally been an important preliminary step for the data mining process:…"/>
          <p:cNvSpPr txBox="1"/>
          <p:nvPr/>
        </p:nvSpPr>
        <p:spPr>
          <a:xfrm>
            <a:off x="3966004" y="5903372"/>
            <a:ext cx="16451993" cy="53618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20000"/>
              </a:lnSpc>
              <a:defRPr sz="4800">
                <a:latin typeface="Chalkboard"/>
                <a:ea typeface="Chalkboard"/>
                <a:cs typeface="Chalkboard"/>
                <a:sym typeface="Chalkboard"/>
              </a:defRPr>
            </a:pPr>
            <a:r>
              <a:rPr dirty="0"/>
              <a:t>Data preprocessing is the process of cleaning and preparing the raw data to enable feature engineering. It has traditionally been an important preliminary step for the data mining process:</a:t>
            </a:r>
          </a:p>
          <a:p>
            <a:pPr algn="l">
              <a:lnSpc>
                <a:spcPct val="120000"/>
              </a:lnSpc>
              <a:defRPr sz="4800">
                <a:latin typeface="Chalkboard"/>
                <a:ea typeface="Chalkboard"/>
                <a:cs typeface="Chalkboard"/>
                <a:sym typeface="Chalkboard"/>
              </a:defRPr>
            </a:pPr>
            <a:r>
              <a:rPr dirty="0"/>
              <a:t>- </a:t>
            </a:r>
            <a:r>
              <a:rPr lang="en-US" dirty="0"/>
              <a:t>  </a:t>
            </a:r>
            <a:r>
              <a:rPr dirty="0"/>
              <a:t>Filter the columns will be used for MVP prediction</a:t>
            </a:r>
          </a:p>
          <a:p>
            <a:pPr marL="609600" indent="-609600" algn="l">
              <a:lnSpc>
                <a:spcPct val="120000"/>
              </a:lnSpc>
              <a:buSzPct val="75000"/>
              <a:buChar char="-"/>
              <a:defRPr sz="4800">
                <a:latin typeface="Chalkboard"/>
                <a:ea typeface="Chalkboard"/>
                <a:cs typeface="Chalkboard"/>
                <a:sym typeface="Chalkboard"/>
              </a:defRPr>
            </a:pPr>
            <a:r>
              <a:rPr dirty="0"/>
              <a:t>Splitting the data into training and test sets</a:t>
            </a:r>
          </a:p>
          <a:p>
            <a:pPr marL="609600" indent="-609600" algn="l">
              <a:lnSpc>
                <a:spcPct val="120000"/>
              </a:lnSpc>
              <a:buSzPct val="75000"/>
              <a:buChar char="-"/>
              <a:defRPr sz="4800">
                <a:latin typeface="Chalkboard"/>
                <a:ea typeface="Chalkboard"/>
                <a:cs typeface="Chalkboard"/>
                <a:sym typeface="Chalkboard"/>
              </a:defRPr>
            </a:pPr>
            <a:r>
              <a:rPr dirty="0"/>
              <a:t>Splitting Features and the Target Label</a:t>
            </a:r>
          </a:p>
        </p:txBody>
      </p:sp>
      <p:sp>
        <p:nvSpPr>
          <p:cNvPr id="216" name="Каска"/>
          <p:cNvSpPr/>
          <p:nvPr/>
        </p:nvSpPr>
        <p:spPr>
          <a:xfrm>
            <a:off x="1176274" y="7820358"/>
            <a:ext cx="1757875" cy="2114924"/>
          </a:xfrm>
          <a:custGeom>
            <a:avLst/>
            <a:gdLst/>
            <a:ahLst/>
            <a:cxnLst>
              <a:cxn ang="0">
                <a:pos x="wd2" y="hd2"/>
              </a:cxn>
              <a:cxn ang="5400000">
                <a:pos x="wd2" y="hd2"/>
              </a:cxn>
              <a:cxn ang="10800000">
                <a:pos x="wd2" y="hd2"/>
              </a:cxn>
              <a:cxn ang="16200000">
                <a:pos x="wd2" y="hd2"/>
              </a:cxn>
            </a:cxnLst>
            <a:rect l="0" t="0" r="r" b="b"/>
            <a:pathLst>
              <a:path w="21029" h="21518" extrusionOk="0">
                <a:moveTo>
                  <a:pt x="9244" y="4"/>
                </a:moveTo>
                <a:cubicBezTo>
                  <a:pt x="5439" y="89"/>
                  <a:pt x="689" y="3406"/>
                  <a:pt x="842" y="8320"/>
                </a:cubicBezTo>
                <a:cubicBezTo>
                  <a:pt x="61" y="9004"/>
                  <a:pt x="-415" y="9826"/>
                  <a:pt x="501" y="9829"/>
                </a:cubicBezTo>
                <a:cubicBezTo>
                  <a:pt x="1190" y="9832"/>
                  <a:pt x="19460" y="9829"/>
                  <a:pt x="20659" y="9829"/>
                </a:cubicBezTo>
                <a:cubicBezTo>
                  <a:pt x="21078" y="9829"/>
                  <a:pt x="21185" y="9479"/>
                  <a:pt x="20752" y="9159"/>
                </a:cubicBezTo>
                <a:cubicBezTo>
                  <a:pt x="20319" y="8839"/>
                  <a:pt x="18764" y="7947"/>
                  <a:pt x="18118" y="7601"/>
                </a:cubicBezTo>
                <a:cubicBezTo>
                  <a:pt x="18064" y="5863"/>
                  <a:pt x="16627" y="3075"/>
                  <a:pt x="16219" y="2702"/>
                </a:cubicBezTo>
                <a:cubicBezTo>
                  <a:pt x="15788" y="2442"/>
                  <a:pt x="15205" y="2330"/>
                  <a:pt x="15205" y="2330"/>
                </a:cubicBezTo>
                <a:lnTo>
                  <a:pt x="14948" y="1292"/>
                </a:lnTo>
                <a:cubicBezTo>
                  <a:pt x="14948" y="1292"/>
                  <a:pt x="13050" y="-82"/>
                  <a:pt x="9244" y="4"/>
                </a:cubicBezTo>
                <a:close/>
                <a:moveTo>
                  <a:pt x="1996" y="10240"/>
                </a:moveTo>
                <a:cubicBezTo>
                  <a:pt x="2002" y="10434"/>
                  <a:pt x="2014" y="10625"/>
                  <a:pt x="2034" y="10813"/>
                </a:cubicBezTo>
                <a:cubicBezTo>
                  <a:pt x="2471" y="10713"/>
                  <a:pt x="2959" y="10599"/>
                  <a:pt x="3311" y="10513"/>
                </a:cubicBezTo>
                <a:cubicBezTo>
                  <a:pt x="3518" y="10463"/>
                  <a:pt x="3634" y="10387"/>
                  <a:pt x="3632" y="10301"/>
                </a:cubicBezTo>
                <a:lnTo>
                  <a:pt x="3608" y="10240"/>
                </a:lnTo>
                <a:lnTo>
                  <a:pt x="1996" y="10240"/>
                </a:lnTo>
                <a:close/>
                <a:moveTo>
                  <a:pt x="4139" y="10240"/>
                </a:moveTo>
                <a:cubicBezTo>
                  <a:pt x="4153" y="10345"/>
                  <a:pt x="4162" y="10759"/>
                  <a:pt x="3452" y="10931"/>
                </a:cubicBezTo>
                <a:cubicBezTo>
                  <a:pt x="2635" y="11129"/>
                  <a:pt x="1123" y="11468"/>
                  <a:pt x="1123" y="11468"/>
                </a:cubicBezTo>
                <a:lnTo>
                  <a:pt x="1757" y="13228"/>
                </a:lnTo>
                <a:lnTo>
                  <a:pt x="13165" y="10240"/>
                </a:lnTo>
                <a:lnTo>
                  <a:pt x="4139" y="10240"/>
                </a:lnTo>
                <a:close/>
                <a:moveTo>
                  <a:pt x="14900" y="10240"/>
                </a:moveTo>
                <a:lnTo>
                  <a:pt x="14266" y="10407"/>
                </a:lnTo>
                <a:lnTo>
                  <a:pt x="2737" y="13425"/>
                </a:lnTo>
                <a:cubicBezTo>
                  <a:pt x="3404" y="15068"/>
                  <a:pt x="4316" y="16511"/>
                  <a:pt x="4563" y="17863"/>
                </a:cubicBezTo>
                <a:cubicBezTo>
                  <a:pt x="4966" y="20067"/>
                  <a:pt x="3119" y="21518"/>
                  <a:pt x="3119" y="21518"/>
                </a:cubicBezTo>
                <a:lnTo>
                  <a:pt x="12443" y="21518"/>
                </a:lnTo>
                <a:cubicBezTo>
                  <a:pt x="13033" y="18812"/>
                  <a:pt x="14155" y="19308"/>
                  <a:pt x="15134" y="19283"/>
                </a:cubicBezTo>
                <a:cubicBezTo>
                  <a:pt x="16113" y="19259"/>
                  <a:pt x="17322" y="19014"/>
                  <a:pt x="17120" y="17900"/>
                </a:cubicBezTo>
                <a:cubicBezTo>
                  <a:pt x="16985" y="17155"/>
                  <a:pt x="17153" y="16918"/>
                  <a:pt x="17484" y="16523"/>
                </a:cubicBezTo>
                <a:cubicBezTo>
                  <a:pt x="17816" y="16128"/>
                  <a:pt x="17156" y="15773"/>
                  <a:pt x="17156" y="15773"/>
                </a:cubicBezTo>
                <a:lnTo>
                  <a:pt x="17538" y="15588"/>
                </a:lnTo>
                <a:cubicBezTo>
                  <a:pt x="17720" y="15500"/>
                  <a:pt x="17812" y="15322"/>
                  <a:pt x="17766" y="15148"/>
                </a:cubicBezTo>
                <a:cubicBezTo>
                  <a:pt x="17747" y="15079"/>
                  <a:pt x="17727" y="14994"/>
                  <a:pt x="17702" y="14892"/>
                </a:cubicBezTo>
                <a:cubicBezTo>
                  <a:pt x="17620" y="14550"/>
                  <a:pt x="17798" y="14255"/>
                  <a:pt x="18132" y="14149"/>
                </a:cubicBezTo>
                <a:cubicBezTo>
                  <a:pt x="18431" y="14055"/>
                  <a:pt x="18645" y="13927"/>
                  <a:pt x="18795" y="13804"/>
                </a:cubicBezTo>
                <a:cubicBezTo>
                  <a:pt x="18999" y="13637"/>
                  <a:pt x="18997" y="13350"/>
                  <a:pt x="18845" y="13147"/>
                </a:cubicBezTo>
                <a:cubicBezTo>
                  <a:pt x="18291" y="12406"/>
                  <a:pt x="17726" y="11593"/>
                  <a:pt x="17336" y="11069"/>
                </a:cubicBezTo>
                <a:cubicBezTo>
                  <a:pt x="17098" y="10750"/>
                  <a:pt x="17117" y="10492"/>
                  <a:pt x="17201" y="10240"/>
                </a:cubicBezTo>
                <a:lnTo>
                  <a:pt x="14900" y="10240"/>
                </a:lnTo>
                <a:close/>
                <a:moveTo>
                  <a:pt x="5775" y="11030"/>
                </a:moveTo>
                <a:cubicBezTo>
                  <a:pt x="5870" y="11039"/>
                  <a:pt x="5955" y="11094"/>
                  <a:pt x="5985" y="11177"/>
                </a:cubicBezTo>
                <a:cubicBezTo>
                  <a:pt x="6024" y="11287"/>
                  <a:pt x="5950" y="11404"/>
                  <a:pt x="5820" y="11438"/>
                </a:cubicBezTo>
                <a:cubicBezTo>
                  <a:pt x="5691" y="11472"/>
                  <a:pt x="5553" y="11409"/>
                  <a:pt x="5514" y="11298"/>
                </a:cubicBezTo>
                <a:cubicBezTo>
                  <a:pt x="5474" y="11188"/>
                  <a:pt x="5548" y="11071"/>
                  <a:pt x="5678" y="11037"/>
                </a:cubicBezTo>
                <a:cubicBezTo>
                  <a:pt x="5710" y="11029"/>
                  <a:pt x="5743" y="11027"/>
                  <a:pt x="5775" y="11030"/>
                </a:cubicBezTo>
                <a:close/>
                <a:moveTo>
                  <a:pt x="4911" y="11253"/>
                </a:moveTo>
                <a:cubicBezTo>
                  <a:pt x="5007" y="11261"/>
                  <a:pt x="5092" y="11318"/>
                  <a:pt x="5121" y="11401"/>
                </a:cubicBezTo>
                <a:cubicBezTo>
                  <a:pt x="5161" y="11511"/>
                  <a:pt x="5089" y="11627"/>
                  <a:pt x="4959" y="11660"/>
                </a:cubicBezTo>
                <a:cubicBezTo>
                  <a:pt x="4829" y="11694"/>
                  <a:pt x="4692" y="11633"/>
                  <a:pt x="4652" y="11522"/>
                </a:cubicBezTo>
                <a:cubicBezTo>
                  <a:pt x="4613" y="11412"/>
                  <a:pt x="4685" y="11295"/>
                  <a:pt x="4814" y="11261"/>
                </a:cubicBezTo>
                <a:cubicBezTo>
                  <a:pt x="4847" y="11253"/>
                  <a:pt x="4880" y="11250"/>
                  <a:pt x="4911" y="11253"/>
                </a:cubicBezTo>
                <a:close/>
                <a:moveTo>
                  <a:pt x="4050" y="11477"/>
                </a:moveTo>
                <a:cubicBezTo>
                  <a:pt x="4145" y="11485"/>
                  <a:pt x="4230" y="11540"/>
                  <a:pt x="4260" y="11623"/>
                </a:cubicBezTo>
                <a:cubicBezTo>
                  <a:pt x="4300" y="11734"/>
                  <a:pt x="4225" y="11851"/>
                  <a:pt x="4096" y="11884"/>
                </a:cubicBezTo>
                <a:cubicBezTo>
                  <a:pt x="3966" y="11918"/>
                  <a:pt x="3828" y="11857"/>
                  <a:pt x="3789" y="11746"/>
                </a:cubicBezTo>
                <a:cubicBezTo>
                  <a:pt x="3749" y="11636"/>
                  <a:pt x="3823" y="11519"/>
                  <a:pt x="3953" y="11485"/>
                </a:cubicBezTo>
                <a:cubicBezTo>
                  <a:pt x="3985" y="11477"/>
                  <a:pt x="4018" y="11474"/>
                  <a:pt x="4050" y="11477"/>
                </a:cubicBezTo>
                <a:close/>
                <a:moveTo>
                  <a:pt x="3189" y="11701"/>
                </a:moveTo>
                <a:cubicBezTo>
                  <a:pt x="3284" y="11709"/>
                  <a:pt x="3367" y="11764"/>
                  <a:pt x="3397" y="11847"/>
                </a:cubicBezTo>
                <a:cubicBezTo>
                  <a:pt x="3436" y="11958"/>
                  <a:pt x="3364" y="12075"/>
                  <a:pt x="3234" y="12108"/>
                </a:cubicBezTo>
                <a:cubicBezTo>
                  <a:pt x="3104" y="12142"/>
                  <a:pt x="2967" y="12079"/>
                  <a:pt x="2927" y="11968"/>
                </a:cubicBezTo>
                <a:cubicBezTo>
                  <a:pt x="2888" y="11858"/>
                  <a:pt x="2962" y="11741"/>
                  <a:pt x="3092" y="11707"/>
                </a:cubicBezTo>
                <a:cubicBezTo>
                  <a:pt x="3124" y="11699"/>
                  <a:pt x="3157" y="11698"/>
                  <a:pt x="3189" y="11701"/>
                </a:cubicBezTo>
                <a:close/>
                <a:moveTo>
                  <a:pt x="2325" y="11923"/>
                </a:moveTo>
                <a:cubicBezTo>
                  <a:pt x="2420" y="11931"/>
                  <a:pt x="2505" y="11987"/>
                  <a:pt x="2535" y="12069"/>
                </a:cubicBezTo>
                <a:cubicBezTo>
                  <a:pt x="2575" y="12180"/>
                  <a:pt x="2503" y="12297"/>
                  <a:pt x="2373" y="12331"/>
                </a:cubicBezTo>
                <a:cubicBezTo>
                  <a:pt x="2243" y="12364"/>
                  <a:pt x="2105" y="12303"/>
                  <a:pt x="2066" y="12192"/>
                </a:cubicBezTo>
                <a:cubicBezTo>
                  <a:pt x="2026" y="12082"/>
                  <a:pt x="2098" y="11965"/>
                  <a:pt x="2228" y="11931"/>
                </a:cubicBezTo>
                <a:cubicBezTo>
                  <a:pt x="2261" y="11923"/>
                  <a:pt x="2293" y="11920"/>
                  <a:pt x="2325" y="11923"/>
                </a:cubicBezTo>
                <a:close/>
              </a:path>
            </a:pathLst>
          </a:custGeom>
          <a:blipFill>
            <a:blip r:embed="rId7"/>
          </a:blipFill>
          <a:ln w="12700">
            <a:miter lim="400000"/>
          </a:ln>
        </p:spPr>
        <p:txBody>
          <a:bodyPr lIns="50800" tIns="50800" rIns="50800" bIns="50800" anchor="ctr"/>
          <a:lstStyle/>
          <a:p>
            <a:pPr>
              <a:defRPr sz="5000">
                <a:latin typeface="Helvetica Neue Light"/>
                <a:ea typeface="Helvetica Neue Light"/>
                <a:cs typeface="Helvetica Neue Light"/>
                <a:sym typeface="Helvetica Neue Light"/>
              </a:defRPr>
            </a:pPr>
            <a:endParaRPr/>
          </a:p>
        </p:txBody>
      </p:sp>
      <p:pic>
        <p:nvPicPr>
          <p:cNvPr id="4" name="שמע 3">
            <a:hlinkClick r:id="" action="ppaction://media"/>
            <a:extLst>
              <a:ext uri="{FF2B5EF4-FFF2-40B4-BE49-F238E27FC236}">
                <a16:creationId xmlns:a16="http://schemas.microsoft.com/office/drawing/2014/main" id="{D2483FD9-9DE8-81C1-BB06-30762B029F4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3761700" y="13093700"/>
            <a:ext cx="406400" cy="406400"/>
          </a:xfrm>
          <a:prstGeom prst="rect">
            <a:avLst/>
          </a:prstGeom>
        </p:spPr>
      </p:pic>
    </p:spTree>
  </p:cSld>
  <p:clrMapOvr>
    <a:masterClrMapping/>
  </p:clrMapOvr>
  <p:transition spd="med" advTm="1633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8" name="iXZt9b.jpeg" descr="iXZt9b.jpeg"/>
          <p:cNvPicPr>
            <a:picLocks noChangeAspect="1"/>
          </p:cNvPicPr>
          <p:nvPr/>
        </p:nvPicPr>
        <p:blipFill>
          <a:blip r:embed="rId5">
            <a:alphaModFix amt="69089"/>
          </a:blip>
          <a:stretch>
            <a:fillRect/>
          </a:stretch>
        </p:blipFill>
        <p:spPr>
          <a:xfrm>
            <a:off x="6232249" y="-734258"/>
            <a:ext cx="26642992" cy="16651872"/>
          </a:xfrm>
          <a:prstGeom prst="rect">
            <a:avLst/>
          </a:prstGeom>
          <a:ln w="12700">
            <a:miter lim="400000"/>
          </a:ln>
        </p:spPr>
      </p:pic>
      <p:pic>
        <p:nvPicPr>
          <p:cNvPr id="219" name="3f7e23408424c628e45dff989e23ecee.jpeg" descr="3f7e23408424c628e45dff989e23ecee.jpeg"/>
          <p:cNvPicPr>
            <a:picLocks noChangeAspect="1"/>
          </p:cNvPicPr>
          <p:nvPr/>
        </p:nvPicPr>
        <p:blipFill>
          <a:blip r:embed="rId6">
            <a:alphaModFix amt="84999"/>
          </a:blip>
          <a:stretch>
            <a:fillRect/>
          </a:stretch>
        </p:blipFill>
        <p:spPr>
          <a:xfrm>
            <a:off x="1986502" y="-10794659"/>
            <a:ext cx="11413736" cy="15218317"/>
          </a:xfrm>
          <a:prstGeom prst="rect">
            <a:avLst/>
          </a:prstGeom>
          <a:ln w="12700">
            <a:miter lim="400000"/>
          </a:ln>
        </p:spPr>
      </p:pic>
      <p:sp>
        <p:nvSpPr>
          <p:cNvPr id="220" name="Modeling predictive machine learning model"/>
          <p:cNvSpPr txBox="1"/>
          <p:nvPr/>
        </p:nvSpPr>
        <p:spPr>
          <a:xfrm>
            <a:off x="-249730" y="124779"/>
            <a:ext cx="13609520" cy="4341450"/>
          </a:xfrm>
          <a:prstGeom prst="rect">
            <a:avLst/>
          </a:prstGeom>
          <a:ln w="25400">
            <a:solidFill>
              <a:srgbClr val="ACA6A4"/>
            </a:solidFill>
            <a:miter lim="400000"/>
          </a:ln>
          <a:effectLst>
            <a:outerShdw blurRad="25400" dist="38100" dir="2700000" rotWithShape="0">
              <a:srgbClr val="000000">
                <a:alpha val="64999"/>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8700">
                <a:solidFill>
                  <a:srgbClr val="FFBD80"/>
                </a:solidFill>
                <a:latin typeface="Chalkduster"/>
                <a:ea typeface="Chalkduster"/>
                <a:cs typeface="Chalkduster"/>
                <a:sym typeface="Chalkduster"/>
              </a:defRPr>
            </a:lvl1pPr>
          </a:lstStyle>
          <a:p>
            <a:r>
              <a:t>Modeling predictive machine learning model</a:t>
            </a:r>
          </a:p>
        </p:txBody>
      </p:sp>
      <p:pic>
        <p:nvPicPr>
          <p:cNvPr id="221" name="3f7e23408424c628e45dff989e23ecee.jpeg" descr="3f7e23408424c628e45dff989e23ecee.jpeg"/>
          <p:cNvPicPr>
            <a:picLocks noChangeAspect="1"/>
          </p:cNvPicPr>
          <p:nvPr/>
        </p:nvPicPr>
        <p:blipFill>
          <a:blip r:embed="rId6">
            <a:alphaModFix amt="58430"/>
          </a:blip>
          <a:stretch>
            <a:fillRect/>
          </a:stretch>
        </p:blipFill>
        <p:spPr>
          <a:xfrm>
            <a:off x="6103875" y="4258879"/>
            <a:ext cx="7048811" cy="9398415"/>
          </a:xfrm>
          <a:prstGeom prst="rect">
            <a:avLst/>
          </a:prstGeom>
          <a:ln w="12700">
            <a:miter lim="400000"/>
          </a:ln>
        </p:spPr>
      </p:pic>
      <p:pic>
        <p:nvPicPr>
          <p:cNvPr id="222" name="3f7e23408424c628e45dff989e23ecee.jpeg" descr="3f7e23408424c628e45dff989e23ecee.jpeg"/>
          <p:cNvPicPr>
            <a:picLocks noChangeAspect="1"/>
          </p:cNvPicPr>
          <p:nvPr/>
        </p:nvPicPr>
        <p:blipFill>
          <a:blip r:embed="rId6">
            <a:alphaModFix amt="58430"/>
          </a:blip>
          <a:srcRect t="2243"/>
          <a:stretch>
            <a:fillRect/>
          </a:stretch>
        </p:blipFill>
        <p:spPr>
          <a:xfrm>
            <a:off x="13105640" y="4255908"/>
            <a:ext cx="7215088" cy="9404328"/>
          </a:xfrm>
          <a:prstGeom prst="rect">
            <a:avLst/>
          </a:prstGeom>
          <a:ln w="12700">
            <a:miter lim="400000"/>
          </a:ln>
        </p:spPr>
      </p:pic>
      <p:pic>
        <p:nvPicPr>
          <p:cNvPr id="224" name="3f7e23408424c628e45dff989e23ecee.jpeg" descr="3f7e23408424c628e45dff989e23ecee.jpeg"/>
          <p:cNvPicPr>
            <a:picLocks noChangeAspect="1"/>
          </p:cNvPicPr>
          <p:nvPr/>
        </p:nvPicPr>
        <p:blipFill>
          <a:blip r:embed="rId6">
            <a:alphaModFix amt="58430"/>
          </a:blip>
          <a:srcRect t="2243"/>
          <a:stretch>
            <a:fillRect/>
          </a:stretch>
        </p:blipFill>
        <p:spPr>
          <a:xfrm>
            <a:off x="20313006" y="4255908"/>
            <a:ext cx="7215088" cy="9404328"/>
          </a:xfrm>
          <a:prstGeom prst="rect">
            <a:avLst/>
          </a:prstGeom>
          <a:ln w="12700">
            <a:miter lim="400000"/>
          </a:ln>
        </p:spPr>
      </p:pic>
      <p:sp>
        <p:nvSpPr>
          <p:cNvPr id="225" name="As part of this project, we needed to solve a classification problem for machine learning.…"/>
          <p:cNvSpPr txBox="1"/>
          <p:nvPr/>
        </p:nvSpPr>
        <p:spPr>
          <a:xfrm>
            <a:off x="9118331" y="5599650"/>
            <a:ext cx="15189810" cy="71346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20000"/>
              </a:lnSpc>
              <a:defRPr sz="4800">
                <a:latin typeface="Chalkboard"/>
                <a:ea typeface="Chalkboard"/>
                <a:cs typeface="Chalkboard"/>
                <a:sym typeface="Chalkboard"/>
              </a:defRPr>
            </a:pPr>
            <a:r>
              <a:rPr dirty="0"/>
              <a:t>As part of this project, we needed to solve a </a:t>
            </a:r>
            <a:r>
              <a:rPr u="sng" dirty="0"/>
              <a:t>classification problem</a:t>
            </a:r>
            <a:r>
              <a:rPr dirty="0"/>
              <a:t> for machine learning. </a:t>
            </a:r>
          </a:p>
          <a:p>
            <a:pPr algn="l">
              <a:lnSpc>
                <a:spcPct val="120000"/>
              </a:lnSpc>
              <a:defRPr sz="4800">
                <a:latin typeface="Chalkboard"/>
                <a:ea typeface="Chalkboard"/>
                <a:cs typeface="Chalkboard"/>
                <a:sym typeface="Chalkboard"/>
              </a:defRPr>
            </a:pPr>
            <a:endParaRPr dirty="0"/>
          </a:p>
          <a:p>
            <a:pPr algn="l">
              <a:lnSpc>
                <a:spcPct val="120000"/>
              </a:lnSpc>
              <a:defRPr sz="4800">
                <a:latin typeface="Chalkboard"/>
                <a:ea typeface="Chalkboard"/>
                <a:cs typeface="Chalkboard"/>
                <a:sym typeface="Chalkboard"/>
              </a:defRPr>
            </a:pPr>
            <a:r>
              <a:rPr dirty="0"/>
              <a:t>This task is a supervised task, since the dataset was marked with labels at the beginning of the project</a:t>
            </a:r>
          </a:p>
          <a:p>
            <a:pPr algn="l">
              <a:lnSpc>
                <a:spcPct val="120000"/>
              </a:lnSpc>
              <a:defRPr sz="4800">
                <a:latin typeface="Chalkboard"/>
                <a:ea typeface="Chalkboard"/>
                <a:cs typeface="Chalkboard"/>
                <a:sym typeface="Chalkboard"/>
              </a:defRPr>
            </a:pPr>
            <a:endParaRPr dirty="0"/>
          </a:p>
          <a:p>
            <a:pPr algn="l">
              <a:lnSpc>
                <a:spcPct val="120000"/>
              </a:lnSpc>
              <a:defRPr sz="4800">
                <a:latin typeface="Chalkboard"/>
                <a:ea typeface="Chalkboard"/>
                <a:cs typeface="Chalkboard"/>
                <a:sym typeface="Chalkboard"/>
              </a:defRPr>
            </a:pPr>
            <a:r>
              <a:rPr dirty="0"/>
              <a:t>To solve this problem, we chose </a:t>
            </a:r>
            <a:r>
              <a:rPr lang="en-US" dirty="0"/>
              <a:t>KNN algo</a:t>
            </a:r>
            <a:r>
              <a:rPr dirty="0"/>
              <a:t>. It is a type of Supervised Machine Learning. </a:t>
            </a:r>
          </a:p>
        </p:txBody>
      </p:sp>
      <p:pic>
        <p:nvPicPr>
          <p:cNvPr id="5" name="תמונה 4">
            <a:extLst>
              <a:ext uri="{FF2B5EF4-FFF2-40B4-BE49-F238E27FC236}">
                <a16:creationId xmlns:a16="http://schemas.microsoft.com/office/drawing/2014/main" id="{30DFA62C-A09A-950F-6199-D3B55C47076B}"/>
              </a:ext>
            </a:extLst>
          </p:cNvPr>
          <p:cNvPicPr>
            <a:picLocks noChangeAspect="1"/>
          </p:cNvPicPr>
          <p:nvPr/>
        </p:nvPicPr>
        <p:blipFill>
          <a:blip r:embed="rId7"/>
          <a:stretch>
            <a:fillRect/>
          </a:stretch>
        </p:blipFill>
        <p:spPr>
          <a:xfrm>
            <a:off x="75859" y="5393846"/>
            <a:ext cx="8835368" cy="2626832"/>
          </a:xfrm>
          <a:prstGeom prst="rect">
            <a:avLst/>
          </a:prstGeom>
        </p:spPr>
      </p:pic>
      <p:pic>
        <p:nvPicPr>
          <p:cNvPr id="7" name="שמע 6">
            <a:hlinkClick r:id="" action="ppaction://media"/>
            <a:extLst>
              <a:ext uri="{FF2B5EF4-FFF2-40B4-BE49-F238E27FC236}">
                <a16:creationId xmlns:a16="http://schemas.microsoft.com/office/drawing/2014/main" id="{3C061902-C885-A068-D858-B626EF41650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3761700" y="13093700"/>
            <a:ext cx="406400" cy="406400"/>
          </a:xfrm>
          <a:prstGeom prst="rect">
            <a:avLst/>
          </a:prstGeom>
        </p:spPr>
      </p:pic>
    </p:spTree>
  </p:cSld>
  <p:clrMapOvr>
    <a:masterClrMapping/>
  </p:clrMapOvr>
  <p:transition spd="med" advTm="1008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Industrial">
  <a:themeElements>
    <a:clrScheme name="Industrial">
      <a:dk1>
        <a:srgbClr val="000000"/>
      </a:dk1>
      <a:lt1>
        <a:srgbClr val="FFFFFF"/>
      </a:lt1>
      <a:dk2>
        <a:srgbClr val="A7A7A7"/>
      </a:dk2>
      <a:lt2>
        <a:srgbClr val="535353"/>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a:ea typeface="Helvetica Neue"/>
        <a:cs typeface="Helvetica Neue"/>
      </a:majorFont>
      <a:minorFont>
        <a:latin typeface="Helvetica"/>
        <a:ea typeface="Helvetica"/>
        <a:cs typeface="Helvetica"/>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C00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ndustrial">
  <a:themeElements>
    <a:clrScheme name="Industrial">
      <a:dk1>
        <a:srgbClr val="000000"/>
      </a:dk1>
      <a:lt1>
        <a:srgbClr val="FFFFFF"/>
      </a:lt1>
      <a:dk2>
        <a:srgbClr val="A7A7A7"/>
      </a:dk2>
      <a:lt2>
        <a:srgbClr val="535353"/>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a:ea typeface="Helvetica Neue"/>
        <a:cs typeface="Helvetica Neue"/>
      </a:majorFont>
      <a:minorFont>
        <a:latin typeface="Helvetica"/>
        <a:ea typeface="Helvetica"/>
        <a:cs typeface="Helvetica"/>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C00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2897</TotalTime>
  <Words>546</Words>
  <Application>Microsoft Office PowerPoint</Application>
  <PresentationFormat>מותאם אישית</PresentationFormat>
  <Paragraphs>63</Paragraphs>
  <Slides>12</Slides>
  <Notes>12</Notes>
  <HiddenSlides>0</HiddenSlides>
  <MMClips>12</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12</vt:i4>
      </vt:variant>
    </vt:vector>
  </HeadingPairs>
  <TitlesOfParts>
    <vt:vector size="18" baseType="lpstr">
      <vt:lpstr>Chalkboard</vt:lpstr>
      <vt:lpstr>Chalkduster</vt:lpstr>
      <vt:lpstr>Helvetica</vt:lpstr>
      <vt:lpstr>Helvetica Neue</vt:lpstr>
      <vt:lpstr>Helvetica Neue Light</vt:lpstr>
      <vt:lpstr>Industrial</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bar machluf</dc:creator>
  <cp:lastModifiedBy>bar machluf</cp:lastModifiedBy>
  <cp:revision>13</cp:revision>
  <dcterms:modified xsi:type="dcterms:W3CDTF">2022-06-29T14:36:50Z</dcterms:modified>
</cp:coreProperties>
</file>